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
  </p:notesMasterIdLst>
  <p:sldIdLst>
    <p:sldId id="280" r:id="rId5"/>
    <p:sldId id="294" r:id="rId6"/>
    <p:sldId id="300" r:id="rId7"/>
    <p:sldId id="297" r:id="rId8"/>
    <p:sldId id="29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E7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9" autoAdjust="0"/>
    <p:restoredTop sz="94609" autoAdjust="0"/>
  </p:normalViewPr>
  <p:slideViewPr>
    <p:cSldViewPr snapToGrid="0">
      <p:cViewPr varScale="1">
        <p:scale>
          <a:sx n="82" d="100"/>
          <a:sy n="82" d="100"/>
        </p:scale>
        <p:origin x="104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5</a:t>
            </a:fld>
            <a:endParaRPr lang="en-US" dirty="0"/>
          </a:p>
        </p:txBody>
      </p:sp>
    </p:spTree>
    <p:extLst>
      <p:ext uri="{BB962C8B-B14F-4D97-AF65-F5344CB8AC3E}">
        <p14:creationId xmlns:p14="http://schemas.microsoft.com/office/powerpoint/2010/main" val="97744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A32322-E236-FB6A-D4B8-F6D08F40393F}"/>
              </a:ext>
            </a:extLst>
          </p:cNvPr>
          <p:cNvPicPr>
            <a:picLocks noChangeAspect="1"/>
          </p:cNvPicPr>
          <p:nvPr userDrawn="1"/>
        </p:nvPicPr>
        <p:blipFill rotWithShape="1">
          <a:blip r:embed="rId2">
            <a:alphaModFix/>
          </a:blip>
          <a:srcRect l="19567" r="13056" b="32624"/>
          <a:stretch/>
        </p:blipFill>
        <p:spPr>
          <a:xfrm flipH="1">
            <a:off x="0" y="0"/>
            <a:ext cx="12192000" cy="6858000"/>
          </a:xfrm>
          <a:prstGeom prst="rect">
            <a:avLst/>
          </a:prstGeom>
        </p:spPr>
      </p:pic>
      <p:sp>
        <p:nvSpPr>
          <p:cNvPr id="2" name="Title 1"/>
          <p:cNvSpPr>
            <a:spLocks noGrp="1"/>
          </p:cNvSpPr>
          <p:nvPr>
            <p:ph type="ctrTitle"/>
          </p:nvPr>
        </p:nvSpPr>
        <p:spPr>
          <a:xfrm>
            <a:off x="914400" y="914400"/>
            <a:ext cx="6428232" cy="4992624"/>
          </a:xfrm>
        </p:spPr>
        <p:txBody>
          <a:bodyPr wrap="square" anchor="b">
            <a:normAutofit/>
          </a:bodyPr>
          <a:lstStyle>
            <a:lvl1pPr algn="l">
              <a:defRPr sz="5400" b="1" spc="0" baseline="0">
                <a:solidFill>
                  <a:schemeClr val="bg1"/>
                </a:solidFill>
                <a:effectLst/>
                <a:latin typeface="+mj-lt"/>
              </a:defRPr>
            </a:lvl1pPr>
          </a:lstStyle>
          <a:p>
            <a:r>
              <a:rPr lang="en-US" dirty="0"/>
              <a:t>Click to edit Master title style</a:t>
            </a:r>
          </a:p>
        </p:txBody>
      </p:sp>
      <p:sp>
        <p:nvSpPr>
          <p:cNvPr id="3" name="Subtitle 2"/>
          <p:cNvSpPr>
            <a:spLocks noGrp="1"/>
          </p:cNvSpPr>
          <p:nvPr>
            <p:ph type="subTitle" idx="1"/>
          </p:nvPr>
        </p:nvSpPr>
        <p:spPr>
          <a:xfrm>
            <a:off x="7891272" y="914400"/>
            <a:ext cx="3392424" cy="2514600"/>
          </a:xfrm>
        </p:spPr>
        <p:txBody>
          <a:bodyPr anchor="t">
            <a:normAutofit/>
          </a:bodyPr>
          <a:lstStyle>
            <a:lvl1pPr marL="0" indent="0" algn="r">
              <a:buNone/>
              <a:defRPr sz="2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03">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743200"/>
            <a:ext cx="3017520" cy="3163824"/>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4">
            <a:extLst>
              <a:ext uri="{FF2B5EF4-FFF2-40B4-BE49-F238E27FC236}">
                <a16:creationId xmlns:a16="http://schemas.microsoft.com/office/drawing/2014/main" id="{5B836612-0E94-8F3F-6E06-2FDBC37564BF}"/>
              </a:ext>
            </a:extLst>
          </p:cNvPr>
          <p:cNvSpPr>
            <a:spLocks noGrp="1"/>
          </p:cNvSpPr>
          <p:nvPr>
            <p:ph sz="quarter" idx="14"/>
          </p:nvPr>
        </p:nvSpPr>
        <p:spPr>
          <a:xfrm>
            <a:off x="4462272" y="2871216"/>
            <a:ext cx="6812280" cy="3035808"/>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965257"/>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04">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743200"/>
            <a:ext cx="6812280" cy="3163824"/>
          </a:xfrm>
        </p:spPr>
        <p:txBody>
          <a:bodyPr anchor="t"/>
          <a:lstStyle>
            <a:lvl1pPr marL="0" indent="0">
              <a:buNone/>
              <a:defRPr/>
            </a:lvl1pPr>
            <a:lvl2pPr marL="228600">
              <a:spcBef>
                <a:spcPts val="1000"/>
              </a:spcBef>
              <a:defRPr/>
            </a:lvl2pPr>
            <a:lvl3pPr marL="685800">
              <a:spcBef>
                <a:spcPts val="500"/>
              </a:spcBef>
              <a:defRPr/>
            </a:lvl3pPr>
            <a:lvl4pPr marL="1143000">
              <a:spcBef>
                <a:spcPts val="500"/>
              </a:spcBef>
              <a:defRPr/>
            </a:lvl4pPr>
            <a:lvl5pPr marL="1600200">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4">
            <a:extLst>
              <a:ext uri="{FF2B5EF4-FFF2-40B4-BE49-F238E27FC236}">
                <a16:creationId xmlns:a16="http://schemas.microsoft.com/office/drawing/2014/main" id="{5B836612-0E94-8F3F-6E06-2FDBC37564BF}"/>
              </a:ext>
            </a:extLst>
          </p:cNvPr>
          <p:cNvSpPr>
            <a:spLocks noGrp="1"/>
          </p:cNvSpPr>
          <p:nvPr>
            <p:ph sz="quarter" idx="14"/>
          </p:nvPr>
        </p:nvSpPr>
        <p:spPr>
          <a:xfrm>
            <a:off x="8275320" y="2743200"/>
            <a:ext cx="2999232" cy="3163824"/>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2839288"/>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871216"/>
            <a:ext cx="10360152" cy="3035808"/>
          </a:xfrm>
        </p:spPr>
        <p:txBody>
          <a:bodyPr anchor="t"/>
          <a:lstStyle>
            <a:lvl1pPr marL="0" indent="0">
              <a:buNone/>
              <a:defRPr/>
            </a:lvl1pPr>
            <a:lvl2pPr marL="228600">
              <a:spcBef>
                <a:spcPts val="1000"/>
              </a:spcBef>
              <a:defRPr/>
            </a:lvl2pPr>
            <a:lvl3pPr marL="685800">
              <a:spcBef>
                <a:spcPts val="500"/>
              </a:spcBef>
              <a:defRPr/>
            </a:lvl3pPr>
            <a:lvl4pPr marL="1143000">
              <a:spcBef>
                <a:spcPts val="500"/>
              </a:spcBef>
              <a:defRPr/>
            </a:lvl4pPr>
            <a:lvl5pPr marL="1600200">
              <a:spcBef>
                <a:spcPts val="5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657370"/>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68743-342F-6CA4-7BA5-942F2C4C23B9}"/>
              </a:ext>
            </a:extLst>
          </p:cNvPr>
          <p:cNvPicPr>
            <a:picLocks noChangeAspect="1"/>
          </p:cNvPicPr>
          <p:nvPr userDrawn="1"/>
        </p:nvPicPr>
        <p:blipFill>
          <a:blip r:embed="rId2">
            <a:alphaModFix/>
          </a:blip>
          <a:srcRect l="1151" t="1794" r="25966" b="25175"/>
          <a:stretch/>
        </p:blipFill>
        <p:spPr>
          <a:xfrm flipV="1">
            <a:off x="0" y="0"/>
            <a:ext cx="12192000" cy="6858000"/>
          </a:xfrm>
          <a:prstGeom prst="rect">
            <a:avLst/>
          </a:prstGeom>
        </p:spPr>
      </p:pic>
      <p:sp>
        <p:nvSpPr>
          <p:cNvPr id="2" name="Title 1"/>
          <p:cNvSpPr>
            <a:spLocks noGrp="1"/>
          </p:cNvSpPr>
          <p:nvPr>
            <p:ph type="ctrTitle"/>
          </p:nvPr>
        </p:nvSpPr>
        <p:spPr>
          <a:xfrm>
            <a:off x="914400" y="914400"/>
            <a:ext cx="5788152" cy="4992624"/>
          </a:xfrm>
        </p:spPr>
        <p:txBody>
          <a:bodyPr wrap="square" anchor="t">
            <a:normAutofit/>
          </a:bodyPr>
          <a:lstStyle>
            <a:lvl1pPr algn="l">
              <a:defRPr sz="6000" b="1" spc="0" baseline="0">
                <a:solidFill>
                  <a:schemeClr val="bg1"/>
                </a:solidFill>
                <a:effectLst/>
                <a:latin typeface="+mj-lt"/>
              </a:defRPr>
            </a:lvl1pPr>
          </a:lstStyle>
          <a:p>
            <a:r>
              <a:rPr lang="en-US" dirty="0"/>
              <a:t>Click to edit Master title style</a:t>
            </a:r>
          </a:p>
        </p:txBody>
      </p:sp>
      <p:sp>
        <p:nvSpPr>
          <p:cNvPr id="5" name="Subtitle 2">
            <a:extLst>
              <a:ext uri="{FF2B5EF4-FFF2-40B4-BE49-F238E27FC236}">
                <a16:creationId xmlns:a16="http://schemas.microsoft.com/office/drawing/2014/main" id="{3A175ECB-7AC9-8B60-1D2A-0DA9D75F91FC}"/>
              </a:ext>
            </a:extLst>
          </p:cNvPr>
          <p:cNvSpPr>
            <a:spLocks noGrp="1"/>
          </p:cNvSpPr>
          <p:nvPr>
            <p:ph type="subTitle" idx="1"/>
          </p:nvPr>
        </p:nvSpPr>
        <p:spPr>
          <a:xfrm>
            <a:off x="6839712" y="914400"/>
            <a:ext cx="4434840" cy="4992624"/>
          </a:xfrm>
        </p:spPr>
        <p:txBody>
          <a:bodyPr anchor="b">
            <a:normAutofit/>
          </a:bodyPr>
          <a:lstStyle>
            <a:lvl1pPr marL="0" indent="0" algn="l">
              <a:lnSpc>
                <a:spcPct val="70000"/>
              </a:lnSpc>
              <a:buNone/>
              <a:defRPr sz="24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414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743200"/>
            <a:ext cx="6483096" cy="3163824"/>
          </a:xfrm>
        </p:spPr>
        <p:txBody>
          <a:bodyPr anchor="b"/>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8258750"/>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669C7-03B9-341C-8E54-929B3B89CBA5}"/>
              </a:ext>
            </a:extLst>
          </p:cNvPr>
          <p:cNvPicPr>
            <a:picLocks noChangeAspect="1"/>
          </p:cNvPicPr>
          <p:nvPr userDrawn="1"/>
        </p:nvPicPr>
        <p:blipFill rotWithShape="1">
          <a:blip r:embed="rId2">
            <a:alphaModFix/>
          </a:blip>
          <a:srcRect t="26965" r="31989" b="5024"/>
          <a:stretch/>
        </p:blipFill>
        <p:spPr>
          <a:xfrm rot="10800000">
            <a:off x="0" y="0"/>
            <a:ext cx="12192000" cy="6858000"/>
          </a:xfrm>
          <a:prstGeom prst="rect">
            <a:avLst/>
          </a:prstGeom>
        </p:spPr>
      </p:pic>
      <p:sp>
        <p:nvSpPr>
          <p:cNvPr id="2" name="Title 1"/>
          <p:cNvSpPr>
            <a:spLocks noGrp="1"/>
          </p:cNvSpPr>
          <p:nvPr>
            <p:ph type="ctrTitle"/>
          </p:nvPr>
        </p:nvSpPr>
        <p:spPr>
          <a:xfrm>
            <a:off x="5477256" y="914400"/>
            <a:ext cx="5806440" cy="5129784"/>
          </a:xfrm>
        </p:spPr>
        <p:txBody>
          <a:bodyPr wrap="square" anchor="b">
            <a:normAutofit/>
          </a:bodyPr>
          <a:lstStyle>
            <a:lvl1pPr algn="r">
              <a:defRPr sz="5400" b="1" spc="0" baseline="0">
                <a:solidFill>
                  <a:schemeClr val="bg1"/>
                </a:solidFill>
                <a:effectLst/>
                <a:latin typeface="+mj-lt"/>
              </a:defRPr>
            </a:lvl1pPr>
          </a:lstStyle>
          <a:p>
            <a:r>
              <a:rPr lang="en-US" dirty="0"/>
              <a:t>Click to edit Master title style</a:t>
            </a:r>
          </a:p>
        </p:txBody>
      </p:sp>
      <p:sp>
        <p:nvSpPr>
          <p:cNvPr id="8" name="Picture Placeholder 7">
            <a:extLst>
              <a:ext uri="{FF2B5EF4-FFF2-40B4-BE49-F238E27FC236}">
                <a16:creationId xmlns:a16="http://schemas.microsoft.com/office/drawing/2014/main" id="{8A97C257-0C1F-79D6-2080-F863FF7F2DED}"/>
              </a:ext>
            </a:extLst>
          </p:cNvPr>
          <p:cNvSpPr>
            <a:spLocks noGrp="1"/>
          </p:cNvSpPr>
          <p:nvPr>
            <p:ph type="pic" sz="quarter" idx="10"/>
          </p:nvPr>
        </p:nvSpPr>
        <p:spPr>
          <a:xfrm>
            <a:off x="0" y="914400"/>
            <a:ext cx="4927249" cy="4991099"/>
          </a:xfrm>
        </p:spPr>
        <p:txBody>
          <a:bodyPr/>
          <a:lstStyle>
            <a:lvl1pPr marL="0" indent="0">
              <a:buNone/>
              <a:defRPr/>
            </a:lvl1pPr>
          </a:lstStyle>
          <a:p>
            <a:endParaRPr lang="en-US" dirty="0"/>
          </a:p>
        </p:txBody>
      </p:sp>
    </p:spTree>
    <p:extLst>
      <p:ext uri="{BB962C8B-B14F-4D97-AF65-F5344CB8AC3E}">
        <p14:creationId xmlns:p14="http://schemas.microsoft.com/office/powerpoint/2010/main" val="77928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392AC-2F17-140B-1676-75B74CAC606A}"/>
              </a:ext>
            </a:extLst>
          </p:cNvPr>
          <p:cNvPicPr>
            <a:picLocks noChangeAspect="1"/>
          </p:cNvPicPr>
          <p:nvPr userDrawn="1"/>
        </p:nvPicPr>
        <p:blipFill rotWithShape="1">
          <a:blip r:embed="rId2">
            <a:alphaModFix/>
          </a:blip>
          <a:srcRect t="15701" r="40485" b="24784"/>
          <a:stretch/>
        </p:blipFill>
        <p:spPr>
          <a:xfrm flipH="1">
            <a:off x="0" y="0"/>
            <a:ext cx="12192000" cy="6858000"/>
          </a:xfrm>
          <a:prstGeom prst="rect">
            <a:avLst/>
          </a:prstGeom>
        </p:spPr>
      </p:pic>
      <p:sp>
        <p:nvSpPr>
          <p:cNvPr id="2" name="Title 1"/>
          <p:cNvSpPr>
            <a:spLocks noGrp="1"/>
          </p:cNvSpPr>
          <p:nvPr>
            <p:ph type="ctrTitle"/>
          </p:nvPr>
        </p:nvSpPr>
        <p:spPr>
          <a:xfrm>
            <a:off x="914400" y="3822192"/>
            <a:ext cx="10360152" cy="2221992"/>
          </a:xfrm>
        </p:spPr>
        <p:txBody>
          <a:bodyPr wrap="square" anchor="b">
            <a:normAutofit/>
          </a:bodyPr>
          <a:lstStyle>
            <a:lvl1pPr algn="l">
              <a:defRPr sz="5400" b="1" spc="0" baseline="0">
                <a:solidFill>
                  <a:schemeClr val="bg1"/>
                </a:solidFill>
                <a:effectLst/>
                <a:latin typeface="+mj-lt"/>
              </a:defRPr>
            </a:lvl1pPr>
          </a:lstStyle>
          <a:p>
            <a:r>
              <a:rPr lang="en-US" dirty="0"/>
              <a:t>Click to edit Master title style</a:t>
            </a:r>
          </a:p>
        </p:txBody>
      </p:sp>
      <p:sp>
        <p:nvSpPr>
          <p:cNvPr id="3" name="Subtitle 2"/>
          <p:cNvSpPr>
            <a:spLocks noGrp="1"/>
          </p:cNvSpPr>
          <p:nvPr>
            <p:ph type="subTitle" idx="1"/>
          </p:nvPr>
        </p:nvSpPr>
        <p:spPr>
          <a:xfrm>
            <a:off x="8403336" y="914400"/>
            <a:ext cx="2880360" cy="2130552"/>
          </a:xfrm>
        </p:spPr>
        <p:txBody>
          <a:bodyPr anchor="t">
            <a:normAutofit/>
          </a:bodyPr>
          <a:lstStyle>
            <a:lvl1pPr marL="0" indent="0" algn="r">
              <a:buNone/>
              <a:defRPr sz="2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7">
            <a:extLst>
              <a:ext uri="{FF2B5EF4-FFF2-40B4-BE49-F238E27FC236}">
                <a16:creationId xmlns:a16="http://schemas.microsoft.com/office/drawing/2014/main" id="{DB65A55A-B3A8-36E5-D327-23E999B961F2}"/>
              </a:ext>
            </a:extLst>
          </p:cNvPr>
          <p:cNvSpPr>
            <a:spLocks noGrp="1"/>
          </p:cNvSpPr>
          <p:nvPr>
            <p:ph type="pic" sz="quarter" idx="10"/>
          </p:nvPr>
        </p:nvSpPr>
        <p:spPr>
          <a:xfrm>
            <a:off x="914400" y="0"/>
            <a:ext cx="6940296" cy="3273552"/>
          </a:xfrm>
        </p:spPr>
        <p:txBody>
          <a:bodyPr/>
          <a:lstStyle>
            <a:lvl1pPr marL="0" indent="0">
              <a:buNone/>
              <a:defRPr/>
            </a:lvl1pPr>
          </a:lstStyle>
          <a:p>
            <a:endParaRPr lang="en-US" dirty="0"/>
          </a:p>
        </p:txBody>
      </p:sp>
    </p:spTree>
    <p:extLst>
      <p:ext uri="{BB962C8B-B14F-4D97-AF65-F5344CB8AC3E}">
        <p14:creationId xmlns:p14="http://schemas.microsoft.com/office/powerpoint/2010/main" val="373408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1">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743200"/>
            <a:ext cx="6483096" cy="3163824"/>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0004952"/>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B9F3A-C4B7-7DED-7AB7-0E1DC0872B05}"/>
              </a:ext>
            </a:extLst>
          </p:cNvPr>
          <p:cNvPicPr>
            <a:picLocks noChangeAspect="1"/>
          </p:cNvPicPr>
          <p:nvPr userDrawn="1"/>
        </p:nvPicPr>
        <p:blipFill>
          <a:blip r:embed="rId2">
            <a:alphaModFix/>
          </a:blip>
          <a:srcRect l="10741" t="4074" r="13612" b="20124"/>
          <a:stretch/>
        </p:blipFill>
        <p:spPr>
          <a:xfrm>
            <a:off x="-1" y="0"/>
            <a:ext cx="12192000" cy="6858000"/>
          </a:xfrm>
          <a:prstGeom prst="rect">
            <a:avLst/>
          </a:prstGeom>
        </p:spPr>
      </p:pic>
      <p:sp>
        <p:nvSpPr>
          <p:cNvPr id="2" name="Title 1"/>
          <p:cNvSpPr>
            <a:spLocks noGrp="1"/>
          </p:cNvSpPr>
          <p:nvPr>
            <p:ph type="ctrTitle"/>
          </p:nvPr>
        </p:nvSpPr>
        <p:spPr>
          <a:xfrm>
            <a:off x="914400" y="914400"/>
            <a:ext cx="10360152" cy="3008376"/>
          </a:xfrm>
        </p:spPr>
        <p:txBody>
          <a:bodyPr wrap="square" anchor="b">
            <a:normAutofit/>
          </a:bodyPr>
          <a:lstStyle>
            <a:lvl1pPr algn="ctr">
              <a:defRPr sz="6000" b="1" spc="0" baseline="0">
                <a:solidFill>
                  <a:schemeClr val="bg1"/>
                </a:solidFill>
                <a:effectLst/>
                <a:latin typeface="+mj-lt"/>
              </a:defRPr>
            </a:lvl1pPr>
          </a:lstStyle>
          <a:p>
            <a:r>
              <a:rPr lang="en-US" dirty="0"/>
              <a:t>Click to edit Master title style</a:t>
            </a:r>
          </a:p>
        </p:txBody>
      </p:sp>
      <p:sp>
        <p:nvSpPr>
          <p:cNvPr id="5" name="Subtitle 2">
            <a:extLst>
              <a:ext uri="{FF2B5EF4-FFF2-40B4-BE49-F238E27FC236}">
                <a16:creationId xmlns:a16="http://schemas.microsoft.com/office/drawing/2014/main" id="{3A175ECB-7AC9-8B60-1D2A-0DA9D75F91FC}"/>
              </a:ext>
            </a:extLst>
          </p:cNvPr>
          <p:cNvSpPr>
            <a:spLocks noGrp="1"/>
          </p:cNvSpPr>
          <p:nvPr>
            <p:ph type="subTitle" idx="1"/>
          </p:nvPr>
        </p:nvSpPr>
        <p:spPr>
          <a:xfrm>
            <a:off x="914400" y="4078224"/>
            <a:ext cx="10360152" cy="1828800"/>
          </a:xfrm>
        </p:spPr>
        <p:txBody>
          <a:bodyPr anchor="t">
            <a:normAutofit/>
          </a:bodyPr>
          <a:lstStyle>
            <a:lvl1pPr marL="0" indent="0" algn="ctr">
              <a:buNone/>
              <a:defRPr sz="24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4288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01">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743200"/>
            <a:ext cx="4791456" cy="3163824"/>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4">
            <a:extLst>
              <a:ext uri="{FF2B5EF4-FFF2-40B4-BE49-F238E27FC236}">
                <a16:creationId xmlns:a16="http://schemas.microsoft.com/office/drawing/2014/main" id="{5B836612-0E94-8F3F-6E06-2FDBC37564BF}"/>
              </a:ext>
            </a:extLst>
          </p:cNvPr>
          <p:cNvSpPr>
            <a:spLocks noGrp="1"/>
          </p:cNvSpPr>
          <p:nvPr>
            <p:ph sz="quarter" idx="14"/>
          </p:nvPr>
        </p:nvSpPr>
        <p:spPr>
          <a:xfrm>
            <a:off x="6492240" y="2743200"/>
            <a:ext cx="4791456" cy="3163824"/>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6637042"/>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02">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5" name="Content Placeholder 4">
            <a:extLst>
              <a:ext uri="{FF2B5EF4-FFF2-40B4-BE49-F238E27FC236}">
                <a16:creationId xmlns:a16="http://schemas.microsoft.com/office/drawing/2014/main" id="{964A01A7-6E88-9214-D446-06ECA717AA2F}"/>
              </a:ext>
            </a:extLst>
          </p:cNvPr>
          <p:cNvSpPr>
            <a:spLocks noGrp="1"/>
          </p:cNvSpPr>
          <p:nvPr>
            <p:ph sz="quarter" idx="13"/>
          </p:nvPr>
        </p:nvSpPr>
        <p:spPr>
          <a:xfrm>
            <a:off x="914400" y="2743200"/>
            <a:ext cx="4791456" cy="3163824"/>
          </a:xfrm>
        </p:spPr>
        <p:txBody>
          <a:bodyPr anchor="t"/>
          <a:lstStyle>
            <a:lvl1pPr marL="0" indent="0">
              <a:buNone/>
              <a:defRPr/>
            </a:lvl1pPr>
            <a:lvl2pPr marL="512064" indent="-512064">
              <a:spcBef>
                <a:spcPts val="1000"/>
              </a:spcBef>
              <a:buFont typeface="+mj-lt"/>
              <a:buAutoNum type="arabicPeriod"/>
              <a:defRPr/>
            </a:lvl2pPr>
            <a:lvl3pPr marL="1097280" indent="-512064">
              <a:spcBef>
                <a:spcPts val="1000"/>
              </a:spcBef>
              <a:buFont typeface="+mj-lt"/>
              <a:buAutoNum type="alphaLcPeriod"/>
              <a:defRPr/>
            </a:lvl3pPr>
            <a:lvl4pPr marL="1645920" indent="-512064">
              <a:spcBef>
                <a:spcPts val="1000"/>
              </a:spcBef>
              <a:buFont typeface="+mj-lt"/>
              <a:buAutoNum type="arabicParenR"/>
              <a:defRPr/>
            </a:lvl4pPr>
            <a:lvl5pPr marL="2194560" indent="-512064">
              <a:spcBef>
                <a:spcPts val="1000"/>
              </a:spcBef>
              <a:buFont typeface="+mj-lt"/>
              <a:buAutoNum type="alphaLcPare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4">
            <a:extLst>
              <a:ext uri="{FF2B5EF4-FFF2-40B4-BE49-F238E27FC236}">
                <a16:creationId xmlns:a16="http://schemas.microsoft.com/office/drawing/2014/main" id="{5B836612-0E94-8F3F-6E06-2FDBC37564BF}"/>
              </a:ext>
            </a:extLst>
          </p:cNvPr>
          <p:cNvSpPr>
            <a:spLocks noGrp="1"/>
          </p:cNvSpPr>
          <p:nvPr>
            <p:ph sz="quarter" idx="14"/>
          </p:nvPr>
        </p:nvSpPr>
        <p:spPr>
          <a:xfrm>
            <a:off x="6492240" y="2743200"/>
            <a:ext cx="4791456" cy="3163824"/>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522904"/>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E6DF8E-0BE6-01D3-6E0E-FA7114CADAA9}"/>
              </a:ext>
            </a:extLst>
          </p:cNvPr>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a:xfrm>
            <a:off x="914400" y="465439"/>
            <a:ext cx="9563100" cy="448960"/>
          </a:xfrm>
        </p:spPr>
        <p:txBody>
          <a:bodyPr tIns="0" anchor="t"/>
          <a:lstStyle>
            <a:lvl1pPr algn="l">
              <a:defRPr sz="1200" spc="80" baseline="0">
                <a:solidFill>
                  <a:schemeClr val="bg1"/>
                </a:solidFill>
              </a:defRPr>
            </a:lvl1pPr>
          </a:lstStyle>
          <a:p>
            <a:endParaRPr lang="en-US" dirty="0"/>
          </a:p>
        </p:txBody>
      </p:sp>
      <p:sp>
        <p:nvSpPr>
          <p:cNvPr id="9" name="Slide Number Placeholder 8"/>
          <p:cNvSpPr>
            <a:spLocks noGrp="1"/>
          </p:cNvSpPr>
          <p:nvPr>
            <p:ph type="sldNum" sz="quarter" idx="12"/>
          </p:nvPr>
        </p:nvSpPr>
        <p:spPr>
          <a:xfrm>
            <a:off x="10655300" y="465439"/>
            <a:ext cx="1079500" cy="448960"/>
          </a:xfrm>
        </p:spPr>
        <p:txBody>
          <a:bodyPr tIns="0" anchor="t"/>
          <a:lstStyle>
            <a:lvl1pPr algn="r">
              <a:defRPr sz="1200" b="1" spc="-80" baseline="0">
                <a:solidFill>
                  <a:schemeClr val="bg1"/>
                </a:solidFill>
              </a:defRPr>
            </a:lvl1pPr>
          </a:lstStyle>
          <a:p>
            <a:fld id="{6D22F896-40B5-4ADD-8801-0D06FADFA095}" type="slidenum">
              <a:rPr lang="en-US" smtClean="0"/>
              <a:pPr/>
              <a:t>‹#›</a:t>
            </a:fld>
            <a:endParaRPr lang="en-US" dirty="0"/>
          </a:p>
        </p:txBody>
      </p:sp>
      <p:sp>
        <p:nvSpPr>
          <p:cNvPr id="4" name="Picture Placeholder 7">
            <a:extLst>
              <a:ext uri="{FF2B5EF4-FFF2-40B4-BE49-F238E27FC236}">
                <a16:creationId xmlns:a16="http://schemas.microsoft.com/office/drawing/2014/main" id="{7723F4FA-7ADE-EA52-E869-4842D0C7FC9B}"/>
              </a:ext>
            </a:extLst>
          </p:cNvPr>
          <p:cNvSpPr>
            <a:spLocks noGrp="1"/>
          </p:cNvSpPr>
          <p:nvPr>
            <p:ph type="pic" sz="quarter" idx="10"/>
          </p:nvPr>
        </p:nvSpPr>
        <p:spPr>
          <a:xfrm>
            <a:off x="0" y="2743200"/>
            <a:ext cx="4764024" cy="3163824"/>
          </a:xfrm>
        </p:spPr>
        <p:txBody>
          <a:bodyPr/>
          <a:lstStyle>
            <a:lvl1pPr marL="0" indent="0">
              <a:buNone/>
              <a:defRPr/>
            </a:lvl1pPr>
          </a:lstStyle>
          <a:p>
            <a:endParaRPr lang="en-US" dirty="0"/>
          </a:p>
        </p:txBody>
      </p:sp>
      <p:sp>
        <p:nvSpPr>
          <p:cNvPr id="2" name="Content Placeholder 4">
            <a:extLst>
              <a:ext uri="{FF2B5EF4-FFF2-40B4-BE49-F238E27FC236}">
                <a16:creationId xmlns:a16="http://schemas.microsoft.com/office/drawing/2014/main" id="{5B836612-0E94-8F3F-6E06-2FDBC37564BF}"/>
              </a:ext>
            </a:extLst>
          </p:cNvPr>
          <p:cNvSpPr>
            <a:spLocks noGrp="1"/>
          </p:cNvSpPr>
          <p:nvPr>
            <p:ph sz="quarter" idx="14"/>
          </p:nvPr>
        </p:nvSpPr>
        <p:spPr>
          <a:xfrm>
            <a:off x="5312664" y="2743200"/>
            <a:ext cx="5971032" cy="3163824"/>
          </a:xfrm>
        </p:spPr>
        <p:txBody>
          <a:bodyPr anchor="t"/>
          <a:lstStyle>
            <a:lvl1pPr marL="0" indent="0">
              <a:buNone/>
              <a:defRPr/>
            </a:lvl1pPr>
            <a:lvl2pPr marL="228600">
              <a:spcBef>
                <a:spcPts val="1000"/>
              </a:spcBef>
              <a:defRPr/>
            </a:lvl2pPr>
            <a:lvl3pPr marL="685800">
              <a:spcBef>
                <a:spcPts val="1000"/>
              </a:spcBef>
              <a:defRPr/>
            </a:lvl3pPr>
            <a:lvl4pPr marL="1143000">
              <a:spcBef>
                <a:spcPts val="1000"/>
              </a:spcBef>
              <a:defRPr/>
            </a:lvl4pPr>
            <a:lvl5pPr marL="1600200">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92468"/>
      </p:ext>
    </p:extLst>
  </p:cSld>
  <p:clrMapOvr>
    <a:masterClrMapping/>
  </p:clrMapOvr>
  <p:extLst>
    <p:ext uri="{DCECCB84-F9BA-43D5-87BE-67443E8EF086}">
      <p15:sldGuideLst xmlns:p15="http://schemas.microsoft.com/office/powerpoint/2012/main">
        <p15:guide id="1" pos="7392" userDrawn="1">
          <p15:clr>
            <a:srgbClr val="FBAE40"/>
          </p15:clr>
        </p15:guide>
        <p15:guide id="2" orient="horz" pos="2160" userDrawn="1">
          <p15:clr>
            <a:srgbClr val="FBAE40"/>
          </p15:clr>
        </p15:guide>
        <p15:guide id="3" orient="horz" pos="288" userDrawn="1">
          <p15:clr>
            <a:srgbClr val="FBAE40"/>
          </p15:clr>
        </p15:guide>
        <p15:guide id="4" orient="horz" pos="4032" userDrawn="1">
          <p15:clr>
            <a:srgbClr val="FBAE40"/>
          </p15:clr>
        </p15:guide>
        <p15:guide id="5" pos="288" userDrawn="1">
          <p15:clr>
            <a:srgbClr val="FBAE40"/>
          </p15:clr>
        </p15:guide>
        <p15:guide id="6" pos="3840" userDrawn="1">
          <p15:clr>
            <a:srgbClr val="FBAE40"/>
          </p15:clr>
        </p15:guide>
        <p15:guide id="7" orient="horz" pos="3720" userDrawn="1">
          <p15:clr>
            <a:srgbClr val="FBAE40"/>
          </p15:clr>
        </p15:guide>
        <p15:guide id="8" pos="7104" userDrawn="1">
          <p15:clr>
            <a:srgbClr val="FBAE40"/>
          </p15:clr>
        </p15:guide>
        <p15:guide id="9" pos="576" userDrawn="1">
          <p15:clr>
            <a:srgbClr val="FBAE40"/>
          </p15:clr>
        </p15:guide>
        <p15:guide id="11" orient="horz" pos="576" userDrawn="1">
          <p15:clr>
            <a:srgbClr val="FBAE40"/>
          </p15:clr>
        </p15:guide>
        <p15:guide id="12" orient="horz" pos="1728" userDrawn="1">
          <p15:clr>
            <a:srgbClr val="FBAE40"/>
          </p15:clr>
        </p15:guide>
        <p15:guide id="13" orient="horz" pos="13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F3310A-1B80-61B0-BFD3-6FD50289445E}"/>
              </a:ext>
            </a:extLst>
          </p:cNvPr>
          <p:cNvPicPr>
            <a:picLocks noChangeAspect="1"/>
          </p:cNvPicPr>
          <p:nvPr userDrawn="1"/>
        </p:nvPicPr>
        <p:blipFill rotWithShape="1">
          <a:blip r:embed="rId15">
            <a:alphaModFix/>
          </a:blip>
          <a:srcRect l="19567" r="13056" b="32624"/>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AAD8424F-C2F4-1029-7B75-2B8A9326B3D7}"/>
              </a:ext>
            </a:extLst>
          </p:cNvPr>
          <p:cNvSpPr/>
          <p:nvPr userDrawn="1"/>
        </p:nvSpPr>
        <p:spPr>
          <a:xfrm>
            <a:off x="139700" y="136525"/>
            <a:ext cx="11912600" cy="658495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914400"/>
            <a:ext cx="10360152" cy="11795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14400" y="2743200"/>
            <a:ext cx="6483096" cy="31638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988552" y="6356350"/>
            <a:ext cx="2743200" cy="365125"/>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914400" y="457200"/>
            <a:ext cx="9564624" cy="448056"/>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652760" y="466344"/>
            <a:ext cx="1078992" cy="448056"/>
          </a:xfrm>
          <a:prstGeom prst="rect">
            <a:avLst/>
          </a:prstGeom>
        </p:spPr>
        <p:txBody>
          <a:bodyPr vert="horz" lIns="91440" tIns="45720" rIns="91440" bIns="45720" rtlCol="0" anchor="ctr"/>
          <a:lstStyle>
            <a:lvl1pPr algn="r">
              <a:defRPr sz="1200">
                <a:solidFill>
                  <a:schemeClr val="bg1"/>
                </a:solidFill>
              </a:defRPr>
            </a:lvl1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defTabSz="914400" rtl="0" eaLnBrk="1" latinLnBrk="0" hangingPunct="1">
        <a:lnSpc>
          <a:spcPct val="90000"/>
        </a:lnSpc>
        <a:spcBef>
          <a:spcPct val="0"/>
        </a:spcBef>
        <a:buNone/>
        <a:defRPr sz="3600" b="0" u="sng" kern="1200" cap="all"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nstagram.com/halcovan7_457_ga/" TargetMode="External"/><Relationship Id="rId3" Type="http://schemas.openxmlformats.org/officeDocument/2006/relationships/hyperlink" Target="http://www.suzannemattaboni.com/" TargetMode="External"/><Relationship Id="rId7" Type="http://schemas.openxmlformats.org/officeDocument/2006/relationships/hyperlink" Target="https://www.instagram.com/suzannemattaboni80s/" TargetMode="External"/><Relationship Id="rId12" Type="http://schemas.openxmlformats.org/officeDocument/2006/relationships/image" Target="../media/image2.jpg"/><Relationship Id="rId2" Type="http://schemas.openxmlformats.org/officeDocument/2006/relationships/hyperlink" Target="mailto:suzanne@mattaboni.com" TargetMode="External"/><Relationship Id="rId1" Type="http://schemas.openxmlformats.org/officeDocument/2006/relationships/slideLayout" Target="../slideLayouts/slideLayout1.xml"/><Relationship Id="rId6" Type="http://schemas.openxmlformats.org/officeDocument/2006/relationships/hyperlink" Target="https://www.facebook.com/suzanne.mattaboni" TargetMode="External"/><Relationship Id="rId11" Type="http://schemas.openxmlformats.org/officeDocument/2006/relationships/hyperlink" Target="https://www.amazon.com/Once-Lifetime-Suzanne-Mattaboni-ebook/dp/B0CQHYHCMZ/ref=tmm_kin_swatch_0?_encoding=UTF8&amp;qid=1702478917&amp;sr=8-1" TargetMode="External"/><Relationship Id="rId5" Type="http://schemas.openxmlformats.org/officeDocument/2006/relationships/hyperlink" Target="https://twitter.com/suzmattaboni" TargetMode="External"/><Relationship Id="rId10" Type="http://schemas.openxmlformats.org/officeDocument/2006/relationships/hyperlink" Target="https://banzairetroclub.podbean.com/" TargetMode="External"/><Relationship Id="rId4" Type="http://schemas.openxmlformats.org/officeDocument/2006/relationships/hyperlink" Target="http://www.onceinalifetimenovel.com/" TargetMode="External"/><Relationship Id="rId9" Type="http://schemas.openxmlformats.org/officeDocument/2006/relationships/hyperlink" Target="https://www.youtube.com/playlist?list=PLSSI00e_OqqsY_IehUJg7JXNbZdatN-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0670F10-A7D9-0850-FBA3-0930C575E5E4}"/>
              </a:ext>
            </a:extLst>
          </p:cNvPr>
          <p:cNvSpPr>
            <a:spLocks noGrp="1"/>
          </p:cNvSpPr>
          <p:nvPr>
            <p:ph type="ctrTitle"/>
          </p:nvPr>
        </p:nvSpPr>
        <p:spPr>
          <a:xfrm>
            <a:off x="2283325" y="1717673"/>
            <a:ext cx="6130212" cy="2706198"/>
          </a:xfrm>
        </p:spPr>
        <p:txBody>
          <a:bodyPr>
            <a:normAutofit/>
          </a:bodyPr>
          <a:lstStyle/>
          <a:p>
            <a:r>
              <a:rPr lang="en-US" sz="6000" dirty="0"/>
              <a:t>Busting into </a:t>
            </a:r>
            <a:br>
              <a:rPr lang="en-US" sz="6000" dirty="0"/>
            </a:br>
            <a:r>
              <a:rPr lang="en-US" sz="6000" dirty="0"/>
              <a:t>freelance</a:t>
            </a:r>
            <a:br>
              <a:rPr lang="en-US" sz="6000" dirty="0"/>
            </a:br>
            <a:r>
              <a:rPr lang="en-US" sz="6000" dirty="0"/>
              <a:t>non-fiction</a:t>
            </a:r>
          </a:p>
        </p:txBody>
      </p:sp>
      <p:sp>
        <p:nvSpPr>
          <p:cNvPr id="7" name="Subtitle 6">
            <a:extLst>
              <a:ext uri="{FF2B5EF4-FFF2-40B4-BE49-F238E27FC236}">
                <a16:creationId xmlns:a16="http://schemas.microsoft.com/office/drawing/2014/main" id="{D9B1D02C-C51E-AC77-2221-624A58631518}"/>
              </a:ext>
            </a:extLst>
          </p:cNvPr>
          <p:cNvSpPr>
            <a:spLocks noGrp="1"/>
          </p:cNvSpPr>
          <p:nvPr>
            <p:ph type="subTitle" idx="1"/>
          </p:nvPr>
        </p:nvSpPr>
        <p:spPr>
          <a:xfrm>
            <a:off x="6518613" y="449067"/>
            <a:ext cx="5367529" cy="3592286"/>
          </a:xfrm>
        </p:spPr>
        <p:txBody>
          <a:bodyPr>
            <a:normAutofit/>
          </a:bodyPr>
          <a:lstStyle/>
          <a:p>
            <a:r>
              <a:rPr lang="en-US" sz="6000" dirty="0">
                <a:solidFill>
                  <a:schemeClr val="accent5">
                    <a:lumMod val="40000"/>
                    <a:lumOff val="60000"/>
                  </a:schemeClr>
                </a:solidFill>
                <a:highlight>
                  <a:srgbClr val="800080"/>
                </a:highlight>
                <a:latin typeface="Bahnschrift Light Condensed" panose="020B0502040204020203" pitchFamily="34" charset="0"/>
              </a:rPr>
              <a:t>Suzanne Mattaboni</a:t>
            </a:r>
          </a:p>
          <a:p>
            <a:r>
              <a:rPr lang="en-US" sz="3200" dirty="0">
                <a:latin typeface="Bahnschrift Light Condensed" panose="020B0502040204020203" pitchFamily="34" charset="0"/>
              </a:rPr>
              <a:t>Novelist, PR Director, </a:t>
            </a:r>
          </a:p>
          <a:p>
            <a:r>
              <a:rPr lang="en-US" sz="3200" dirty="0">
                <a:latin typeface="Bahnschrift Light Condensed" panose="020B0502040204020203" pitchFamily="34" charset="0"/>
              </a:rPr>
              <a:t>Journalist, Podcaster</a:t>
            </a:r>
          </a:p>
        </p:txBody>
      </p:sp>
      <p:sp>
        <p:nvSpPr>
          <p:cNvPr id="2" name="TextBox 1">
            <a:extLst>
              <a:ext uri="{FF2B5EF4-FFF2-40B4-BE49-F238E27FC236}">
                <a16:creationId xmlns:a16="http://schemas.microsoft.com/office/drawing/2014/main" id="{D42A8D07-CB8E-51B0-DF7F-AE09CD417835}"/>
              </a:ext>
            </a:extLst>
          </p:cNvPr>
          <p:cNvSpPr txBox="1"/>
          <p:nvPr/>
        </p:nvSpPr>
        <p:spPr>
          <a:xfrm>
            <a:off x="8264181" y="3697280"/>
            <a:ext cx="4508369" cy="2862322"/>
          </a:xfrm>
          <a:prstGeom prst="rect">
            <a:avLst/>
          </a:prstGeom>
          <a:noFill/>
        </p:spPr>
        <p:txBody>
          <a:bodyPr wrap="square">
            <a:spAutoFit/>
          </a:bodyPr>
          <a:lstStyle/>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suzanne@mattaboni.com</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suzannemattaboni.com</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onceinalifetimenovel.com</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Twitter </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@suzmattaboni</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facebook.com/</a:t>
            </a:r>
            <a:r>
              <a:rPr lang="en-US" sz="2000" kern="1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suzanne.mattaboni</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Instagram </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suzannemattaboni80s</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buNone/>
            </a:pPr>
            <a:r>
              <a:rPr lang="en-US" sz="2000" kern="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Suzanne Mattaboni80s</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GenX Book Club</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podcasts</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Banzai Retro Club</a:t>
            </a:r>
            <a:r>
              <a:rPr lang="en-US" sz="2000" kern="1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podcasts</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24544DF1-5505-4801-1CF7-CC97DFFE5300}"/>
              </a:ext>
            </a:extLst>
          </p:cNvPr>
          <p:cNvGrpSpPr/>
          <p:nvPr/>
        </p:nvGrpSpPr>
        <p:grpSpPr>
          <a:xfrm>
            <a:off x="946371" y="229240"/>
            <a:ext cx="2795205" cy="946418"/>
            <a:chOff x="-108230" y="127551"/>
            <a:chExt cx="3025311" cy="1200329"/>
          </a:xfrm>
        </p:grpSpPr>
        <p:sp>
          <p:nvSpPr>
            <p:cNvPr id="3" name="Rectangle 2">
              <a:extLst>
                <a:ext uri="{FF2B5EF4-FFF2-40B4-BE49-F238E27FC236}">
                  <a16:creationId xmlns:a16="http://schemas.microsoft.com/office/drawing/2014/main" id="{64C6E578-BA47-5BDB-4422-BA91FB26D351}"/>
                </a:ext>
              </a:extLst>
            </p:cNvPr>
            <p:cNvSpPr/>
            <p:nvPr/>
          </p:nvSpPr>
          <p:spPr>
            <a:xfrm>
              <a:off x="-108230" y="127551"/>
              <a:ext cx="2894029" cy="120032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2B4940-4559-3B67-93B6-A148FC946BCD}"/>
                </a:ext>
              </a:extLst>
            </p:cNvPr>
            <p:cNvSpPr txBox="1"/>
            <p:nvPr/>
          </p:nvSpPr>
          <p:spPr>
            <a:xfrm>
              <a:off x="119909" y="406355"/>
              <a:ext cx="2797172" cy="741662"/>
            </a:xfrm>
            <a:prstGeom prst="rect">
              <a:avLst/>
            </a:prstGeom>
            <a:noFill/>
          </p:spPr>
          <p:txBody>
            <a:bodyPr wrap="square" rtlCol="0">
              <a:spAutoFit/>
            </a:bodyPr>
            <a:lstStyle/>
            <a:p>
              <a:r>
                <a:rPr lang="en-US" sz="3200" b="1" dirty="0">
                  <a:solidFill>
                    <a:srgbClr val="FF0000"/>
                  </a:solidFill>
                </a:rPr>
                <a:t>HANDOUTS</a:t>
              </a:r>
            </a:p>
          </p:txBody>
        </p:sp>
      </p:grpSp>
      <p:sp>
        <p:nvSpPr>
          <p:cNvPr id="4" name="TextBox 3">
            <a:extLst>
              <a:ext uri="{FF2B5EF4-FFF2-40B4-BE49-F238E27FC236}">
                <a16:creationId xmlns:a16="http://schemas.microsoft.com/office/drawing/2014/main" id="{7649EE58-E074-5C0E-352C-EF2F7F13F1A5}"/>
              </a:ext>
            </a:extLst>
          </p:cNvPr>
          <p:cNvSpPr txBox="1"/>
          <p:nvPr/>
        </p:nvSpPr>
        <p:spPr>
          <a:xfrm>
            <a:off x="2335311" y="5739003"/>
            <a:ext cx="2940299" cy="461665"/>
          </a:xfrm>
          <a:prstGeom prst="rect">
            <a:avLst/>
          </a:prstGeom>
          <a:noFill/>
        </p:spPr>
        <p:txBody>
          <a:bodyPr wrap="square" rtlCol="0">
            <a:spAutoFit/>
          </a:bodyPr>
          <a:lstStyle/>
          <a:p>
            <a:r>
              <a:rPr lang="en-US" sz="2400" b="1" dirty="0">
                <a:solidFill>
                  <a:schemeClr val="bg1"/>
                </a:solidFill>
                <a:highlight>
                  <a:srgbClr val="C0C0C0"/>
                </a:highlight>
              </a:rPr>
              <a:t>ON AMAZON </a:t>
            </a:r>
            <a:r>
              <a:rPr lang="en-US" sz="2400" b="1" dirty="0">
                <a:solidFill>
                  <a:srgbClr val="C00000"/>
                </a:solidFill>
                <a:highlight>
                  <a:srgbClr val="C0C0C0"/>
                </a:highlight>
                <a:hlinkClick r:id="rId11">
                  <a:extLst>
                    <a:ext uri="{A12FA001-AC4F-418D-AE19-62706E023703}">
                      <ahyp:hlinkClr xmlns:ahyp="http://schemas.microsoft.com/office/drawing/2018/hyperlinkcolor" val="tx"/>
                    </a:ext>
                  </a:extLst>
                </a:hlinkClick>
              </a:rPr>
              <a:t>HERE!</a:t>
            </a:r>
            <a:r>
              <a:rPr lang="en-US" sz="2400" b="1" dirty="0">
                <a:solidFill>
                  <a:srgbClr val="C00000"/>
                </a:solidFill>
                <a:highlight>
                  <a:srgbClr val="C0C0C0"/>
                </a:highlight>
              </a:rPr>
              <a:t>   </a:t>
            </a:r>
          </a:p>
        </p:txBody>
      </p:sp>
      <p:pic>
        <p:nvPicPr>
          <p:cNvPr id="9" name="Picture 8" descr="A book cover of a book&#10;&#10;AI-generated content may be incorrect.">
            <a:extLst>
              <a:ext uri="{FF2B5EF4-FFF2-40B4-BE49-F238E27FC236}">
                <a16:creationId xmlns:a16="http://schemas.microsoft.com/office/drawing/2014/main" id="{13D08854-71E1-BD47-3D50-5E29FB3BEF14}"/>
              </a:ext>
            </a:extLst>
          </p:cNvPr>
          <p:cNvPicPr>
            <a:picLocks noChangeAspect="1"/>
          </p:cNvPicPr>
          <p:nvPr/>
        </p:nvPicPr>
        <p:blipFill>
          <a:blip r:embed="rId12"/>
          <a:stretch>
            <a:fillRect/>
          </a:stretch>
        </p:blipFill>
        <p:spPr>
          <a:xfrm rot="20853116">
            <a:off x="593962" y="4311044"/>
            <a:ext cx="1545121" cy="2285999"/>
          </a:xfrm>
          <a:prstGeom prst="rect">
            <a:avLst/>
          </a:prstGeom>
        </p:spPr>
      </p:pic>
    </p:spTree>
    <p:extLst>
      <p:ext uri="{BB962C8B-B14F-4D97-AF65-F5344CB8AC3E}">
        <p14:creationId xmlns:p14="http://schemas.microsoft.com/office/powerpoint/2010/main" val="276466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7FE90F-D6A3-DE10-0562-A8CB5322F87D}"/>
              </a:ext>
            </a:extLst>
          </p:cNvPr>
          <p:cNvSpPr>
            <a:spLocks noGrp="1"/>
          </p:cNvSpPr>
          <p:nvPr>
            <p:ph type="subTitle" idx="1"/>
          </p:nvPr>
        </p:nvSpPr>
        <p:spPr>
          <a:xfrm>
            <a:off x="915924" y="1386950"/>
            <a:ext cx="10360152" cy="5107172"/>
          </a:xfrm>
        </p:spPr>
        <p:txBody>
          <a:bodyPr/>
          <a:lstStyle/>
          <a:p>
            <a:pPr algn="l"/>
            <a:r>
              <a:rPr lang="en-US" sz="3200" b="1" dirty="0"/>
              <a:t>Trade, Hobbyist, and Association Magazines</a:t>
            </a:r>
          </a:p>
          <a:p>
            <a:pPr algn="l"/>
            <a:endParaRPr lang="en-US" sz="1600" b="1" dirty="0"/>
          </a:p>
          <a:p>
            <a:pPr algn="l"/>
            <a:r>
              <a:rPr lang="en-US" dirty="0"/>
              <a:t>Most are now online, but you’ll be able to find at least one or two trade journals or associations on just about ANY SUBJECT.</a:t>
            </a:r>
          </a:p>
          <a:p>
            <a:pPr algn="l"/>
            <a:endParaRPr lang="en-US" sz="1200" dirty="0"/>
          </a:p>
          <a:p>
            <a:pPr algn="l"/>
            <a:r>
              <a:rPr lang="en-US" dirty="0"/>
              <a:t>Search for “[SUBJECT X] magazines” on Google, look into each one  to see which suits you. Note the location (you’ll often get listings from the UK and India). Stay regional if possible.</a:t>
            </a:r>
          </a:p>
          <a:p>
            <a:pPr algn="l"/>
            <a:endParaRPr lang="en-US" sz="1200" dirty="0"/>
          </a:p>
          <a:p>
            <a:pPr algn="l"/>
            <a:r>
              <a:rPr lang="en-US" dirty="0"/>
              <a:t>Notice which publications and articles are being “served” to you from social media or other electronic sources. That might be a good starting point. </a:t>
            </a:r>
            <a:r>
              <a:rPr lang="en-US" i="1" dirty="0"/>
              <a:t>They know what you like.</a:t>
            </a:r>
          </a:p>
          <a:p>
            <a:pPr algn="l"/>
            <a:endParaRPr lang="en-US" dirty="0"/>
          </a:p>
        </p:txBody>
      </p:sp>
      <p:sp>
        <p:nvSpPr>
          <p:cNvPr id="5" name="TextBox 4">
            <a:extLst>
              <a:ext uri="{FF2B5EF4-FFF2-40B4-BE49-F238E27FC236}">
                <a16:creationId xmlns:a16="http://schemas.microsoft.com/office/drawing/2014/main" id="{71931047-2E22-30EE-B21D-0CAC102A405D}"/>
              </a:ext>
            </a:extLst>
          </p:cNvPr>
          <p:cNvSpPr txBox="1"/>
          <p:nvPr/>
        </p:nvSpPr>
        <p:spPr>
          <a:xfrm>
            <a:off x="1160817" y="238522"/>
            <a:ext cx="10773035" cy="769441"/>
          </a:xfrm>
          <a:prstGeom prst="rect">
            <a:avLst/>
          </a:prstGeom>
          <a:noFill/>
        </p:spPr>
        <p:txBody>
          <a:bodyPr wrap="square">
            <a:spAutoFit/>
          </a:bodyPr>
          <a:lstStyle/>
          <a:p>
            <a:r>
              <a:rPr lang="en-US" sz="4400" b="1" dirty="0">
                <a:solidFill>
                  <a:schemeClr val="bg1"/>
                </a:solidFill>
              </a:rPr>
              <a:t>BUSTING INTO FREELANCE NON-FICTION</a:t>
            </a:r>
          </a:p>
        </p:txBody>
      </p:sp>
    </p:spTree>
    <p:extLst>
      <p:ext uri="{BB962C8B-B14F-4D97-AF65-F5344CB8AC3E}">
        <p14:creationId xmlns:p14="http://schemas.microsoft.com/office/powerpoint/2010/main" val="11097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6F0BF0-B107-5FCC-4DFD-8E4AD8FDAE52}"/>
              </a:ext>
            </a:extLst>
          </p:cNvPr>
          <p:cNvSpPr>
            <a:spLocks noGrp="1"/>
          </p:cNvSpPr>
          <p:nvPr>
            <p:ph type="subTitle" idx="1"/>
          </p:nvPr>
        </p:nvSpPr>
        <p:spPr>
          <a:xfrm>
            <a:off x="3379029" y="213153"/>
            <a:ext cx="5291702" cy="594744"/>
          </a:xfrm>
        </p:spPr>
        <p:txBody>
          <a:bodyPr>
            <a:normAutofit/>
          </a:bodyPr>
          <a:lstStyle/>
          <a:p>
            <a:r>
              <a:rPr lang="en-US" sz="4000" u="sng" dirty="0"/>
              <a:t>TYPES OF MATERIAL</a:t>
            </a:r>
          </a:p>
        </p:txBody>
      </p:sp>
      <p:sp>
        <p:nvSpPr>
          <p:cNvPr id="10" name="TextBox 9">
            <a:extLst>
              <a:ext uri="{FF2B5EF4-FFF2-40B4-BE49-F238E27FC236}">
                <a16:creationId xmlns:a16="http://schemas.microsoft.com/office/drawing/2014/main" id="{AA75FEBE-E3C3-82C1-538E-2261BC3968B9}"/>
              </a:ext>
            </a:extLst>
          </p:cNvPr>
          <p:cNvSpPr txBox="1"/>
          <p:nvPr/>
        </p:nvSpPr>
        <p:spPr>
          <a:xfrm>
            <a:off x="522151" y="956329"/>
            <a:ext cx="11005458" cy="6494085"/>
          </a:xfrm>
          <a:prstGeom prst="rect">
            <a:avLst/>
          </a:prstGeom>
          <a:noFill/>
        </p:spPr>
        <p:txBody>
          <a:bodyPr wrap="square" rtlCol="0">
            <a:spAutoFit/>
          </a:bodyPr>
          <a:lstStyle/>
          <a:p>
            <a:r>
              <a:rPr lang="en-US" sz="2400" b="1" dirty="0">
                <a:solidFill>
                  <a:srgbClr val="FF0000"/>
                </a:solidFill>
              </a:rPr>
              <a:t>How-to articles:  </a:t>
            </a:r>
            <a:r>
              <a:rPr lang="en-US" sz="2400" dirty="0">
                <a:solidFill>
                  <a:schemeClr val="bg1"/>
                </a:solidFill>
              </a:rPr>
              <a:t>Very popular. Provide specific tips and advice for people wanting to get into your profession, succeed at a certain task, deal with stress, entertain their children, find the right make-up…</a:t>
            </a:r>
          </a:p>
          <a:p>
            <a:endParaRPr lang="en-US" sz="2400" dirty="0">
              <a:solidFill>
                <a:schemeClr val="bg1"/>
              </a:solidFill>
            </a:endParaRPr>
          </a:p>
          <a:p>
            <a:r>
              <a:rPr lang="en-US" sz="2400" b="1" dirty="0">
                <a:solidFill>
                  <a:srgbClr val="FF0000"/>
                </a:solidFill>
              </a:rPr>
              <a:t>“Top Lists” or “listicles”:  </a:t>
            </a:r>
            <a:r>
              <a:rPr lang="en-US" sz="2400" dirty="0">
                <a:solidFill>
                  <a:schemeClr val="bg1"/>
                </a:solidFill>
              </a:rPr>
              <a:t>Top 5 Ways to yada </a:t>
            </a:r>
            <a:r>
              <a:rPr lang="en-US" sz="2400" dirty="0" err="1">
                <a:solidFill>
                  <a:schemeClr val="bg1"/>
                </a:solidFill>
              </a:rPr>
              <a:t>yada</a:t>
            </a:r>
            <a:r>
              <a:rPr lang="en-US" sz="2400" dirty="0">
                <a:solidFill>
                  <a:schemeClr val="bg1"/>
                </a:solidFill>
              </a:rPr>
              <a:t>. Also very popular.</a:t>
            </a:r>
          </a:p>
          <a:p>
            <a:endParaRPr lang="en-US" sz="2400" dirty="0">
              <a:solidFill>
                <a:schemeClr val="bg1"/>
              </a:solidFill>
            </a:endParaRPr>
          </a:p>
          <a:p>
            <a:r>
              <a:rPr lang="en-US" sz="2400" b="1" dirty="0">
                <a:solidFill>
                  <a:srgbClr val="FF0000"/>
                </a:solidFill>
              </a:rPr>
              <a:t>Q&amp;A interviews: </a:t>
            </a:r>
            <a:r>
              <a:rPr lang="en-US" sz="2400" dirty="0">
                <a:solidFill>
                  <a:schemeClr val="bg1"/>
                </a:solidFill>
              </a:rPr>
              <a:t>Have any interesting friends or co-workers? Or, identify a professional in your field and ask them for an interview. Prepare questions beforehand. Share Qs with the subject beforehand if they request them.</a:t>
            </a:r>
          </a:p>
          <a:p>
            <a:endParaRPr lang="en-US" sz="2400" dirty="0">
              <a:solidFill>
                <a:schemeClr val="bg1"/>
              </a:solidFill>
            </a:endParaRPr>
          </a:p>
          <a:p>
            <a:r>
              <a:rPr lang="en-US" sz="2400" b="1" dirty="0">
                <a:solidFill>
                  <a:srgbClr val="FF0000"/>
                </a:solidFill>
              </a:rPr>
              <a:t>Opinion pieces:  </a:t>
            </a:r>
            <a:r>
              <a:rPr lang="en-US" sz="2400" dirty="0">
                <a:solidFill>
                  <a:schemeClr val="bg1"/>
                </a:solidFill>
              </a:rPr>
              <a:t>Have a novel point of view, or something  you think needs to be expressed? Organize your thoughts. Do not rant—show evidence/examples.</a:t>
            </a:r>
          </a:p>
          <a:p>
            <a:endParaRPr lang="en-US" sz="2400" dirty="0">
              <a:solidFill>
                <a:schemeClr val="bg1"/>
              </a:solidFill>
            </a:endParaRPr>
          </a:p>
          <a:p>
            <a:r>
              <a:rPr lang="en-US" sz="2400" b="1" dirty="0">
                <a:solidFill>
                  <a:srgbClr val="FF0000"/>
                </a:solidFill>
              </a:rPr>
              <a:t>First person experiences:  </a:t>
            </a:r>
            <a:r>
              <a:rPr lang="en-US" sz="2400" dirty="0">
                <a:solidFill>
                  <a:schemeClr val="bg1"/>
                </a:solidFill>
              </a:rPr>
              <a:t>If you’ve tried something cool like hiking a trail, learning a new sport, volunteering at cancer camp, write something thoughtful.</a:t>
            </a:r>
          </a:p>
          <a:p>
            <a:endParaRPr lang="en-US" sz="2000" dirty="0">
              <a:solidFill>
                <a:schemeClr val="bg1"/>
              </a:solidFill>
            </a:endParaRPr>
          </a:p>
          <a:p>
            <a:endParaRPr lang="en-US" dirty="0"/>
          </a:p>
          <a:p>
            <a:endParaRPr lang="en-US" dirty="0"/>
          </a:p>
        </p:txBody>
      </p:sp>
    </p:spTree>
    <p:extLst>
      <p:ext uri="{BB962C8B-B14F-4D97-AF65-F5344CB8AC3E}">
        <p14:creationId xmlns:p14="http://schemas.microsoft.com/office/powerpoint/2010/main" val="237003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199162-DE64-DFA0-26AA-B2DE046573E5}"/>
              </a:ext>
            </a:extLst>
          </p:cNvPr>
          <p:cNvSpPr/>
          <p:nvPr/>
        </p:nvSpPr>
        <p:spPr>
          <a:xfrm>
            <a:off x="363894" y="465439"/>
            <a:ext cx="9769151" cy="560955"/>
          </a:xfrm>
          <a:prstGeom prst="rect">
            <a:avLst/>
          </a:prstGeom>
          <a:solidFill>
            <a:srgbClr val="EE7A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457EB0-5F4A-BC62-ACDA-C1858459BFA2}"/>
              </a:ext>
            </a:extLst>
          </p:cNvPr>
          <p:cNvSpPr>
            <a:spLocks noGrp="1"/>
          </p:cNvSpPr>
          <p:nvPr>
            <p:ph type="title"/>
          </p:nvPr>
        </p:nvSpPr>
        <p:spPr>
          <a:xfrm>
            <a:off x="522385" y="257243"/>
            <a:ext cx="9974424" cy="750368"/>
          </a:xfrm>
        </p:spPr>
        <p:txBody>
          <a:bodyPr>
            <a:normAutofit/>
          </a:bodyPr>
          <a:lstStyle/>
          <a:p>
            <a:r>
              <a:rPr lang="en-US" dirty="0"/>
              <a:t>PLATFORM-BASED E-ZINES/COMMUNITIES</a:t>
            </a:r>
          </a:p>
        </p:txBody>
      </p:sp>
      <p:sp>
        <p:nvSpPr>
          <p:cNvPr id="3" name="Slide Number Placeholder 2">
            <a:extLst>
              <a:ext uri="{FF2B5EF4-FFF2-40B4-BE49-F238E27FC236}">
                <a16:creationId xmlns:a16="http://schemas.microsoft.com/office/drawing/2014/main" id="{450D553D-0E85-61CD-BAC7-583390CCC368}"/>
              </a:ext>
            </a:extLst>
          </p:cNvPr>
          <p:cNvSpPr>
            <a:spLocks noGrp="1"/>
          </p:cNvSpPr>
          <p:nvPr>
            <p:ph type="sldNum" sz="quarter" idx="12"/>
          </p:nvPr>
        </p:nvSpPr>
        <p:spPr>
          <a:xfrm>
            <a:off x="10655300" y="465439"/>
            <a:ext cx="1079500" cy="448960"/>
          </a:xfrm>
        </p:spPr>
        <p:txBody>
          <a:bodyPr/>
          <a:lstStyle/>
          <a:p>
            <a:fld id="{6D22F896-40B5-4ADD-8801-0D06FADFA095}" type="slidenum">
              <a:rPr lang="en-US" smtClean="0"/>
              <a:pPr/>
              <a:t>4</a:t>
            </a:fld>
            <a:endParaRPr lang="en-US" dirty="0"/>
          </a:p>
        </p:txBody>
      </p:sp>
      <p:sp>
        <p:nvSpPr>
          <p:cNvPr id="5" name="Content Placeholder 4">
            <a:extLst>
              <a:ext uri="{FF2B5EF4-FFF2-40B4-BE49-F238E27FC236}">
                <a16:creationId xmlns:a16="http://schemas.microsoft.com/office/drawing/2014/main" id="{360017A9-4947-4AC8-411C-6F37704EDF03}"/>
              </a:ext>
            </a:extLst>
          </p:cNvPr>
          <p:cNvSpPr>
            <a:spLocks noGrp="1"/>
          </p:cNvSpPr>
          <p:nvPr>
            <p:ph sz="quarter" idx="14"/>
          </p:nvPr>
        </p:nvSpPr>
        <p:spPr>
          <a:xfrm>
            <a:off x="4973216" y="1875453"/>
            <a:ext cx="6761584" cy="4694389"/>
          </a:xfrm>
        </p:spPr>
        <p:txBody>
          <a:bodyPr>
            <a:normAutofit fontScale="92500" lnSpcReduction="10000"/>
          </a:bodyPr>
          <a:lstStyle/>
          <a:p>
            <a:pPr>
              <a:spcBef>
                <a:spcPts val="1800"/>
              </a:spcBef>
            </a:pPr>
            <a:r>
              <a:rPr lang="en-US" sz="2400" dirty="0"/>
              <a:t>Many online mags have a “</a:t>
            </a:r>
            <a:r>
              <a:rPr lang="en-US" sz="2400" b="1" dirty="0"/>
              <a:t>write for us</a:t>
            </a:r>
            <a:r>
              <a:rPr lang="en-US" sz="2400" dirty="0"/>
              <a:t>” page with guidelines.</a:t>
            </a:r>
          </a:p>
          <a:p>
            <a:pPr>
              <a:spcBef>
                <a:spcPts val="1800"/>
              </a:spcBef>
            </a:pPr>
            <a:r>
              <a:rPr lang="en-US" sz="2400" dirty="0"/>
              <a:t>Several have programs where you </a:t>
            </a:r>
            <a:r>
              <a:rPr lang="en-US" sz="2400" b="1" dirty="0"/>
              <a:t>join their freelance stable </a:t>
            </a:r>
            <a:r>
              <a:rPr lang="en-US" sz="2400" dirty="0"/>
              <a:t>online and are obligated to turn in 3 or  more stories per week, paid per-story. Check LinkedIn job ads.</a:t>
            </a:r>
          </a:p>
          <a:p>
            <a:pPr>
              <a:spcBef>
                <a:spcPts val="1800"/>
              </a:spcBef>
            </a:pPr>
            <a:r>
              <a:rPr lang="en-US" sz="2400" dirty="0"/>
              <a:t>Others are not paid, but you can </a:t>
            </a:r>
            <a:r>
              <a:rPr lang="en-US" sz="2400" b="1" dirty="0"/>
              <a:t>submit articles on a WordPress type platform</a:t>
            </a:r>
            <a:r>
              <a:rPr lang="en-US" sz="2400" dirty="0"/>
              <a:t> and the editors will either accept or reject them.</a:t>
            </a:r>
          </a:p>
          <a:p>
            <a:pPr>
              <a:spcBef>
                <a:spcPts val="1800"/>
              </a:spcBef>
            </a:pPr>
            <a:r>
              <a:rPr lang="en-US" sz="2400" dirty="0"/>
              <a:t>Articles are typically </a:t>
            </a:r>
            <a:r>
              <a:rPr lang="en-US" sz="2400" b="1" dirty="0"/>
              <a:t>500 – 1,000 </a:t>
            </a:r>
            <a:r>
              <a:rPr lang="en-US" sz="2400" dirty="0"/>
              <a:t>words.</a:t>
            </a:r>
          </a:p>
          <a:p>
            <a:pPr>
              <a:spcBef>
                <a:spcPts val="1800"/>
              </a:spcBef>
            </a:pPr>
            <a:r>
              <a:rPr lang="en-US" sz="2400" b="1" dirty="0"/>
              <a:t>DO NOT USE CHATGPT </a:t>
            </a:r>
            <a:r>
              <a:rPr lang="en-US" sz="2400" dirty="0"/>
              <a:t>– bigger magazines have tools to root out its use. Some places will not work with you again if they determine you are using AI (or any other sources that might lead to plagiarism.)</a:t>
            </a:r>
          </a:p>
        </p:txBody>
      </p:sp>
      <p:sp>
        <p:nvSpPr>
          <p:cNvPr id="2" name="Content Placeholder 4">
            <a:extLst>
              <a:ext uri="{FF2B5EF4-FFF2-40B4-BE49-F238E27FC236}">
                <a16:creationId xmlns:a16="http://schemas.microsoft.com/office/drawing/2014/main" id="{8F5869CA-A91A-C74A-7A15-7B3BB3B375F8}"/>
              </a:ext>
            </a:extLst>
          </p:cNvPr>
          <p:cNvSpPr txBox="1">
            <a:spLocks/>
          </p:cNvSpPr>
          <p:nvPr/>
        </p:nvSpPr>
        <p:spPr>
          <a:xfrm>
            <a:off x="1150863" y="1340129"/>
            <a:ext cx="9034450" cy="75036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2pPr>
            <a:lvl3pPr marL="6858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3pPr>
            <a:lvl4pPr marL="11430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4pPr>
            <a:lvl5pPr marL="16002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dirty="0">
                <a:solidFill>
                  <a:srgbClr val="0070C0"/>
                </a:solidFill>
              </a:rPr>
              <a:t>SCREENRANT      PopSugar        Bored Panda 	   Medium</a:t>
            </a:r>
          </a:p>
          <a:p>
            <a:r>
              <a:rPr lang="en-US" sz="2400" dirty="0"/>
              <a:t>		</a:t>
            </a:r>
            <a:r>
              <a:rPr lang="en-US" dirty="0"/>
              <a:t>	</a:t>
            </a:r>
          </a:p>
          <a:p>
            <a:endParaRPr lang="en-US" dirty="0"/>
          </a:p>
        </p:txBody>
      </p:sp>
      <p:pic>
        <p:nvPicPr>
          <p:cNvPr id="8" name="Picture 7">
            <a:extLst>
              <a:ext uri="{FF2B5EF4-FFF2-40B4-BE49-F238E27FC236}">
                <a16:creationId xmlns:a16="http://schemas.microsoft.com/office/drawing/2014/main" id="{3ADA53F4-6B18-9590-07EB-493EEC7E207A}"/>
              </a:ext>
            </a:extLst>
          </p:cNvPr>
          <p:cNvPicPr>
            <a:picLocks noChangeAspect="1"/>
          </p:cNvPicPr>
          <p:nvPr/>
        </p:nvPicPr>
        <p:blipFill>
          <a:blip r:embed="rId2"/>
          <a:stretch>
            <a:fillRect/>
          </a:stretch>
        </p:blipFill>
        <p:spPr>
          <a:xfrm>
            <a:off x="457200" y="2423015"/>
            <a:ext cx="4241510" cy="2855168"/>
          </a:xfrm>
          <a:prstGeom prst="rect">
            <a:avLst/>
          </a:prstGeom>
        </p:spPr>
      </p:pic>
    </p:spTree>
    <p:extLst>
      <p:ext uri="{BB962C8B-B14F-4D97-AF65-F5344CB8AC3E}">
        <p14:creationId xmlns:p14="http://schemas.microsoft.com/office/powerpoint/2010/main" val="45850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urple rectangular object with a black background&#10;&#10;AI-generated content may be incorrect.">
            <a:extLst>
              <a:ext uri="{FF2B5EF4-FFF2-40B4-BE49-F238E27FC236}">
                <a16:creationId xmlns:a16="http://schemas.microsoft.com/office/drawing/2014/main" id="{8530F0DB-F33E-47DC-1A54-41C25FED3030}"/>
              </a:ext>
            </a:extLst>
          </p:cNvPr>
          <p:cNvPicPr>
            <a:picLocks noChangeAspect="1"/>
          </p:cNvPicPr>
          <p:nvPr/>
        </p:nvPicPr>
        <p:blipFill>
          <a:blip r:embed="rId3"/>
          <a:stretch>
            <a:fillRect/>
          </a:stretch>
        </p:blipFill>
        <p:spPr>
          <a:xfrm>
            <a:off x="558543" y="196941"/>
            <a:ext cx="2739563" cy="1863649"/>
          </a:xfrm>
          <a:prstGeom prst="rect">
            <a:avLst/>
          </a:prstGeom>
        </p:spPr>
      </p:pic>
      <p:sp>
        <p:nvSpPr>
          <p:cNvPr id="3" name="Slide Number Placeholder 2">
            <a:extLst>
              <a:ext uri="{FF2B5EF4-FFF2-40B4-BE49-F238E27FC236}">
                <a16:creationId xmlns:a16="http://schemas.microsoft.com/office/drawing/2014/main" id="{195A3497-079A-3258-D681-B00DC23DACB6}"/>
              </a:ext>
            </a:extLst>
          </p:cNvPr>
          <p:cNvSpPr>
            <a:spLocks noGrp="1"/>
          </p:cNvSpPr>
          <p:nvPr>
            <p:ph type="sldNum" sz="quarter" idx="12"/>
          </p:nvPr>
        </p:nvSpPr>
        <p:spPr>
          <a:xfrm>
            <a:off x="10655300" y="465439"/>
            <a:ext cx="1079500" cy="448960"/>
          </a:xfrm>
        </p:spPr>
        <p:txBody>
          <a:bodyPr/>
          <a:lstStyle/>
          <a:p>
            <a:fld id="{6D22F896-40B5-4ADD-8801-0D06FADFA095}" type="slidenum">
              <a:rPr lang="en-US" smtClean="0"/>
              <a:pPr/>
              <a:t>5</a:t>
            </a:fld>
            <a:endParaRPr lang="en-US" dirty="0"/>
          </a:p>
        </p:txBody>
      </p:sp>
      <p:sp>
        <p:nvSpPr>
          <p:cNvPr id="5" name="Content Placeholder 4">
            <a:extLst>
              <a:ext uri="{FF2B5EF4-FFF2-40B4-BE49-F238E27FC236}">
                <a16:creationId xmlns:a16="http://schemas.microsoft.com/office/drawing/2014/main" id="{EBFCB1CA-92D4-EACA-46E4-D8C553B38A6C}"/>
              </a:ext>
            </a:extLst>
          </p:cNvPr>
          <p:cNvSpPr>
            <a:spLocks noGrp="1"/>
          </p:cNvSpPr>
          <p:nvPr>
            <p:ph sz="quarter" idx="13"/>
          </p:nvPr>
        </p:nvSpPr>
        <p:spPr>
          <a:xfrm>
            <a:off x="1000575" y="1961456"/>
            <a:ext cx="10876384" cy="4553339"/>
          </a:xfrm>
        </p:spPr>
        <p:txBody>
          <a:bodyPr>
            <a:normAutofit/>
          </a:bodyPr>
          <a:lstStyle/>
          <a:p>
            <a:pPr>
              <a:lnSpc>
                <a:spcPct val="100000"/>
              </a:lnSpc>
              <a:spcBef>
                <a:spcPts val="0"/>
              </a:spcBef>
            </a:pPr>
            <a:r>
              <a:rPr lang="en-US" b="1" dirty="0"/>
              <a:t>Payment</a:t>
            </a:r>
            <a:r>
              <a:rPr lang="en-US" dirty="0"/>
              <a:t>:  Many sources pay per word.  Some, you may not be paid at all, especially at first—but it’s a good way to get some freelance writing samples.</a:t>
            </a:r>
          </a:p>
          <a:p>
            <a:pPr>
              <a:lnSpc>
                <a:spcPct val="100000"/>
              </a:lnSpc>
              <a:spcBef>
                <a:spcPts val="0"/>
              </a:spcBef>
            </a:pPr>
            <a:endParaRPr lang="en-US" dirty="0"/>
          </a:p>
          <a:p>
            <a:pPr>
              <a:lnSpc>
                <a:spcPct val="100000"/>
              </a:lnSpc>
              <a:spcBef>
                <a:spcPts val="0"/>
              </a:spcBef>
            </a:pPr>
            <a:r>
              <a:rPr lang="en-US" dirty="0"/>
              <a:t>Some pay </a:t>
            </a:r>
            <a:r>
              <a:rPr lang="en-US" b="1" dirty="0"/>
              <a:t>per project</a:t>
            </a:r>
            <a:r>
              <a:rPr lang="en-US" dirty="0"/>
              <a:t>, and you set the fee. Decide what your rate should be per hour ($30 - $100 depending on your experience &amp; the market), then estimate how many hours the project would take.</a:t>
            </a:r>
          </a:p>
          <a:p>
            <a:pPr>
              <a:lnSpc>
                <a:spcPct val="100000"/>
              </a:lnSpc>
              <a:spcBef>
                <a:spcPts val="0"/>
              </a:spcBef>
            </a:pPr>
            <a:endParaRPr lang="en-US" dirty="0"/>
          </a:p>
          <a:p>
            <a:pPr>
              <a:lnSpc>
                <a:spcPct val="100000"/>
              </a:lnSpc>
              <a:spcBef>
                <a:spcPts val="0"/>
              </a:spcBef>
            </a:pPr>
            <a:r>
              <a:rPr lang="en-US" b="1" dirty="0"/>
              <a:t>Taxes</a:t>
            </a:r>
            <a:r>
              <a:rPr lang="en-US" dirty="0"/>
              <a:t>:  You’ll be a 1099 employee.  They won’t take out taxes, so it’s recommended that you put aside 25% of each check into a separate account to pay in taxes later. If you are completely freelance, you will need to pay taxes quarterly, depending on how you declare yourself (sole proprietor, S Corporation, LLC, etc.)</a:t>
            </a:r>
          </a:p>
          <a:p>
            <a:pPr>
              <a:lnSpc>
                <a:spcPct val="100000"/>
              </a:lnSpc>
              <a:spcBef>
                <a:spcPts val="0"/>
              </a:spcBef>
            </a:pPr>
            <a:endParaRPr lang="en-US" dirty="0"/>
          </a:p>
          <a:p>
            <a:pPr>
              <a:lnSpc>
                <a:spcPct val="100000"/>
              </a:lnSpc>
              <a:spcBef>
                <a:spcPts val="0"/>
              </a:spcBef>
            </a:pPr>
            <a:r>
              <a:rPr lang="en-US" b="1" dirty="0"/>
              <a:t>In referencing yourself</a:t>
            </a:r>
            <a:r>
              <a:rPr lang="en-US" dirty="0"/>
              <a:t>, you can’t say you </a:t>
            </a:r>
            <a:r>
              <a:rPr lang="en-US" i="1" dirty="0"/>
              <a:t>work for </a:t>
            </a:r>
            <a:r>
              <a:rPr lang="en-US" dirty="0"/>
              <a:t>any of the companies you freelance for. You are a contributor, or you can say your work has </a:t>
            </a:r>
            <a:r>
              <a:rPr lang="en-US" i="1" dirty="0"/>
              <a:t>appeared</a:t>
            </a:r>
            <a:r>
              <a:rPr lang="en-US" dirty="0"/>
              <a:t> in said publication.</a:t>
            </a:r>
          </a:p>
          <a:p>
            <a:pPr>
              <a:lnSpc>
                <a:spcPct val="100000"/>
              </a:lnSpc>
              <a:spcBef>
                <a:spcPts val="0"/>
              </a:spcBef>
            </a:pPr>
            <a:endParaRPr lang="en-US" dirty="0"/>
          </a:p>
          <a:p>
            <a:pPr>
              <a:lnSpc>
                <a:spcPct val="100000"/>
              </a:lnSpc>
              <a:spcBef>
                <a:spcPts val="0"/>
              </a:spcBef>
            </a:pPr>
            <a:r>
              <a:rPr lang="en-US" b="1" dirty="0"/>
              <a:t>You can declare yourself a business </a:t>
            </a:r>
            <a:r>
              <a:rPr lang="en-US" dirty="0"/>
              <a:t>in PA just by starting a D.B.A (“doing business as”) bank account. Can also get an EIN number from the state, or file as a corporation.  Can do this on your own fairly easily; some people go through a lawyer. </a:t>
            </a:r>
          </a:p>
          <a:p>
            <a:endParaRPr lang="en-US" dirty="0"/>
          </a:p>
          <a:p>
            <a:endParaRPr lang="en-US" dirty="0"/>
          </a:p>
        </p:txBody>
      </p:sp>
      <p:sp>
        <p:nvSpPr>
          <p:cNvPr id="10" name="Rectangle 9">
            <a:extLst>
              <a:ext uri="{FF2B5EF4-FFF2-40B4-BE49-F238E27FC236}">
                <a16:creationId xmlns:a16="http://schemas.microsoft.com/office/drawing/2014/main" id="{64132EEF-0EEE-8293-259A-C54052C53C0D}"/>
              </a:ext>
            </a:extLst>
          </p:cNvPr>
          <p:cNvSpPr/>
          <p:nvPr/>
        </p:nvSpPr>
        <p:spPr>
          <a:xfrm>
            <a:off x="2460171" y="450705"/>
            <a:ext cx="7651103" cy="9273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3EE1B8-2446-2DF7-962B-DB92A9420039}"/>
              </a:ext>
            </a:extLst>
          </p:cNvPr>
          <p:cNvSpPr>
            <a:spLocks noGrp="1"/>
          </p:cNvSpPr>
          <p:nvPr>
            <p:ph type="title"/>
          </p:nvPr>
        </p:nvSpPr>
        <p:spPr>
          <a:xfrm>
            <a:off x="2460171" y="522310"/>
            <a:ext cx="7119257" cy="787690"/>
          </a:xfrm>
        </p:spPr>
        <p:txBody>
          <a:bodyPr/>
          <a:lstStyle/>
          <a:p>
            <a:r>
              <a:rPr lang="en-US" dirty="0"/>
              <a:t>THE BUSINESS OF FREELANCING</a:t>
            </a:r>
          </a:p>
        </p:txBody>
      </p:sp>
    </p:spTree>
    <p:extLst>
      <p:ext uri="{BB962C8B-B14F-4D97-AF65-F5344CB8AC3E}">
        <p14:creationId xmlns:p14="http://schemas.microsoft.com/office/powerpoint/2010/main" val="18192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pth">
  <a:themeElements>
    <a:clrScheme name="TM77929380">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7929380_win32_SD_v4" id="{FF6791CE-8A46-4E30-BBEB-5F2323043503}" vid="{107E73D9-B12F-464E-997E-142EF7958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A27D135F-652A-4667-A553-71B83EC65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3987</TotalTime>
  <Words>705</Words>
  <Application>Microsoft Office PowerPoint</Application>
  <PresentationFormat>Widescreen</PresentationFormat>
  <Paragraphs>55</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Bahnschrift Light Condensed</vt:lpstr>
      <vt:lpstr>Calibri</vt:lpstr>
      <vt:lpstr>Corbel</vt:lpstr>
      <vt:lpstr>Times New Roman</vt:lpstr>
      <vt:lpstr>Depth</vt:lpstr>
      <vt:lpstr>Busting into  freelance non-fiction</vt:lpstr>
      <vt:lpstr>PowerPoint Presentation</vt:lpstr>
      <vt:lpstr>PowerPoint Presentation</vt:lpstr>
      <vt:lpstr>PLATFORM-BASED E-ZINES/COMMUNITIES</vt:lpstr>
      <vt:lpstr>THE BUSINESS OF FREELANCING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cp:lastModifiedBy>Suzanne Mattaboni</cp:lastModifiedBy>
  <cp:revision>13</cp:revision>
  <dcterms:created xsi:type="dcterms:W3CDTF">2023-08-29T05:41:31Z</dcterms:created>
  <dcterms:modified xsi:type="dcterms:W3CDTF">2025-03-12T05:22:47Z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ClassificationContentMarkingFooterLocations">
    <vt:lpwstr>Depth:8</vt:lpwstr>
  </property>
  <property fmtid="{D5CDD505-2E9C-101B-9397-08002B2CF9AE}" pid="5" name="ClassificationContentMarkingFooterText">
    <vt:lpwstr>Classified as Microsoft Confidential</vt:lpwstr>
  </property>
</Properties>
</file>