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6" r:id="rId6"/>
    <p:sldId id="298" r:id="rId7"/>
    <p:sldId id="299" r:id="rId8"/>
    <p:sldId id="268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3204" autoAdjust="0"/>
  </p:normalViewPr>
  <p:slideViewPr>
    <p:cSldViewPr snapToGrid="0">
      <p:cViewPr varScale="1">
        <p:scale>
          <a:sx n="81" d="100"/>
          <a:sy n="81" d="100"/>
        </p:scale>
        <p:origin x="706" y="288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58ABBF3-49A8-4B3F-9773-22E67695BB12}" type="datetimeFigureOut">
              <a:rPr lang="en-US" smtClean="0"/>
              <a:t>3/12/2025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44AAC2B-A50D-4386-849A-6B59FB991B4C}" type="datetimeFigureOut">
              <a:rPr lang="en-US" smtClean="0"/>
              <a:t>3/12/2025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67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028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732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26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suzannemattaboni80s/" TargetMode="External"/><Relationship Id="rId13" Type="http://schemas.openxmlformats.org/officeDocument/2006/relationships/hyperlink" Target="https://www.amazon.com/Once-Lifetime-Suzanne-Mattaboni-ebook/dp/B0CQHYHCMZ/ref=tmm_kin_swatch_0?_encoding=UTF8&amp;qid=1702478917&amp;sr=8-1" TargetMode="External"/><Relationship Id="rId3" Type="http://schemas.openxmlformats.org/officeDocument/2006/relationships/hyperlink" Target="mailto:suzanne@mattaboni.com" TargetMode="External"/><Relationship Id="rId7" Type="http://schemas.openxmlformats.org/officeDocument/2006/relationships/hyperlink" Target="https://www.facebook.com/suzanne.mattaboni" TargetMode="External"/><Relationship Id="rId12" Type="http://schemas.openxmlformats.org/officeDocument/2006/relationships/image" Target="../media/image2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witter.com/suzmattaboni" TargetMode="External"/><Relationship Id="rId11" Type="http://schemas.openxmlformats.org/officeDocument/2006/relationships/hyperlink" Target="https://banzairetroclub.podbean.com/" TargetMode="External"/><Relationship Id="rId5" Type="http://schemas.openxmlformats.org/officeDocument/2006/relationships/hyperlink" Target="http://www.onceinalifetimenovel.com/" TargetMode="External"/><Relationship Id="rId10" Type="http://schemas.openxmlformats.org/officeDocument/2006/relationships/hyperlink" Target="https://www.youtube.com/playlist?list=PLSSI00e_OqqsY_IehUJg7JXNbZdatN-NS" TargetMode="External"/><Relationship Id="rId4" Type="http://schemas.openxmlformats.org/officeDocument/2006/relationships/hyperlink" Target="http://www.suzannemattaboni.com/" TargetMode="External"/><Relationship Id="rId9" Type="http://schemas.openxmlformats.org/officeDocument/2006/relationships/hyperlink" Target="https://www.instagram.com/halcovan7_457_g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0017" y="145819"/>
            <a:ext cx="6856292" cy="3590596"/>
          </a:xfrm>
        </p:spPr>
        <p:txBody>
          <a:bodyPr>
            <a:normAutofit/>
          </a:bodyPr>
          <a:lstStyle/>
          <a:p>
            <a:r>
              <a:rPr lang="en-US" sz="6600" dirty="0"/>
              <a:t>MAKE IT BIG WITH AWARDS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AF58F6-5F6B-B085-72AC-DFDA70CECF19}"/>
              </a:ext>
            </a:extLst>
          </p:cNvPr>
          <p:cNvSpPr txBox="1"/>
          <p:nvPr/>
        </p:nvSpPr>
        <p:spPr>
          <a:xfrm>
            <a:off x="3981477" y="2228671"/>
            <a:ext cx="65873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>
                    <a:lumMod val="90000"/>
                  </a:schemeClr>
                </a:solidFill>
              </a:rPr>
              <a:t>SUZANNE MATTABONI</a:t>
            </a:r>
            <a:br>
              <a:rPr lang="en-US" sz="3200" b="1" dirty="0">
                <a:solidFill>
                  <a:schemeClr val="tx2">
                    <a:lumMod val="90000"/>
                  </a:schemeClr>
                </a:solidFill>
              </a:rPr>
            </a:br>
            <a:endParaRPr lang="en-US" sz="3200" b="1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E04EDB-0565-C76B-A6BA-974011E7DA5D}"/>
              </a:ext>
            </a:extLst>
          </p:cNvPr>
          <p:cNvSpPr txBox="1"/>
          <p:nvPr/>
        </p:nvSpPr>
        <p:spPr>
          <a:xfrm>
            <a:off x="7275136" y="3202757"/>
            <a:ext cx="450836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suzanne@mattaboni.com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suzannemattaboni.com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onceinalifetimenovel.com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Twitter 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@suzmattaboni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facebook.com/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suzanne.mattaboni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Instagram 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suzannemattaboni80s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buNone/>
            </a:pPr>
            <a:r>
              <a:rPr 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Suzanne Mattaboni80s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GenX Book Club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podcasts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Banzai Retro Club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podcasts</a:t>
            </a:r>
            <a:endParaRPr lang="en-US" sz="2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5849813-08F0-A74C-44DE-D1583657CCEB}"/>
              </a:ext>
            </a:extLst>
          </p:cNvPr>
          <p:cNvGrpSpPr/>
          <p:nvPr/>
        </p:nvGrpSpPr>
        <p:grpSpPr>
          <a:xfrm>
            <a:off x="994281" y="2414884"/>
            <a:ext cx="2703063" cy="3416320"/>
            <a:chOff x="1942378" y="1934359"/>
            <a:chExt cx="3443269" cy="43518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5FA2307-1F6B-1F93-96FE-252FCC798B52}"/>
                </a:ext>
              </a:extLst>
            </p:cNvPr>
            <p:cNvSpPr/>
            <p:nvPr/>
          </p:nvSpPr>
          <p:spPr>
            <a:xfrm>
              <a:off x="1942378" y="1934359"/>
              <a:ext cx="3443269" cy="435184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A book cover of a book&#10;&#10;Description automatically generated">
              <a:extLst>
                <a:ext uri="{FF2B5EF4-FFF2-40B4-BE49-F238E27FC236}">
                  <a16:creationId xmlns:a16="http://schemas.microsoft.com/office/drawing/2014/main" id="{C3B6FF91-1F2A-C59E-505E-044160CCC2E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587035" y="2382050"/>
              <a:ext cx="2230061" cy="3299365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73C81D4-3990-DD76-DDBF-31E65A4A1F55}"/>
              </a:ext>
            </a:extLst>
          </p:cNvPr>
          <p:cNvSpPr txBox="1"/>
          <p:nvPr/>
        </p:nvSpPr>
        <p:spPr>
          <a:xfrm>
            <a:off x="2630077" y="6004874"/>
            <a:ext cx="3572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highlight>
                  <a:srgbClr val="C0C0C0"/>
                </a:highlight>
              </a:rPr>
              <a:t>ON AMAZON </a:t>
            </a:r>
            <a:r>
              <a:rPr lang="en-US" sz="2400" b="1" dirty="0">
                <a:highlight>
                  <a:srgbClr val="C0C0C0"/>
                </a:highlight>
                <a:hlinkClick r:id="rId13"/>
              </a:rPr>
              <a:t>HERE!</a:t>
            </a:r>
            <a:r>
              <a:rPr lang="en-US" sz="2400" b="1" dirty="0">
                <a:highlight>
                  <a:srgbClr val="C0C0C0"/>
                </a:highlight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08C79-A4AC-4B5D-92DF-600737E4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5430" y="395598"/>
            <a:ext cx="7889768" cy="2039341"/>
          </a:xfrm>
        </p:spPr>
        <p:txBody>
          <a:bodyPr/>
          <a:lstStyle/>
          <a:p>
            <a:r>
              <a:rPr lang="en-US" dirty="0"/>
              <a:t>WHAT KINDS OF AWARDS ARE OUT THERE?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2492136-277B-808E-9D1B-052735920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6811" y="1635734"/>
            <a:ext cx="8477156" cy="4826668"/>
          </a:xfrm>
        </p:spPr>
        <p:txBody>
          <a:bodyPr>
            <a:normAutofit/>
          </a:bodyPr>
          <a:lstStyle/>
          <a:p>
            <a:pPr lvl="1"/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sz="2400" dirty="0"/>
              <a:t>Awards for independently published books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Awards for self-published books​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Awards for not-yet published books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Usually need to be applied for within the year that the book is published—but not always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Have awards/contests for short stories, collections, poetry, novellas, flash fiction in addition to novels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Local community awards in regional newspapers, trade journals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3DE1AA4-0AE6-C6D5-E252-BBD5ED25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89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192902" y="114541"/>
            <a:ext cx="3671442" cy="315758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Novel Awards:</a:t>
            </a:r>
          </a:p>
          <a:p>
            <a:r>
              <a:rPr lang="en-US" sz="1900" dirty="0"/>
              <a:t>IPBA Ben Franklin Awards</a:t>
            </a:r>
          </a:p>
          <a:p>
            <a:r>
              <a:rPr lang="en-US" sz="1900" dirty="0"/>
              <a:t>International Book Awards</a:t>
            </a:r>
          </a:p>
          <a:p>
            <a:r>
              <a:rPr lang="en-US" sz="1900" dirty="0"/>
              <a:t>National Indie Excellence Awards</a:t>
            </a:r>
          </a:p>
          <a:p>
            <a:r>
              <a:rPr lang="en-US" sz="1900" dirty="0"/>
              <a:t>Forward Indie Awards</a:t>
            </a:r>
          </a:p>
          <a:p>
            <a:r>
              <a:rPr lang="en-US" sz="1900" dirty="0"/>
              <a:t>IPPY Awards</a:t>
            </a:r>
          </a:p>
          <a:p>
            <a:r>
              <a:rPr lang="en-US" sz="1900" dirty="0"/>
              <a:t>PEN/Faulkner Awards</a:t>
            </a:r>
          </a:p>
          <a:p>
            <a:r>
              <a:rPr lang="en-US" sz="1900" dirty="0" err="1"/>
              <a:t>PenCraft</a:t>
            </a:r>
            <a:r>
              <a:rPr lang="en-US" sz="1900" dirty="0"/>
              <a:t> Awards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EC7939F-16B9-E1B1-AD2F-992C2102D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681" y="0"/>
            <a:ext cx="2826599" cy="1537480"/>
          </a:xfrm>
        </p:spPr>
        <p:txBody>
          <a:bodyPr>
            <a:normAutofit/>
          </a:bodyPr>
          <a:lstStyle/>
          <a:p>
            <a:r>
              <a:rPr lang="en-US" dirty="0"/>
              <a:t>Awards </a:t>
            </a:r>
            <a:br>
              <a:rPr lang="en-US" dirty="0"/>
            </a:br>
            <a:r>
              <a:rPr lang="en-US" dirty="0"/>
              <a:t>list 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DDA005-26CF-1BE1-A8C6-C8C2A3881766}"/>
              </a:ext>
            </a:extLst>
          </p:cNvPr>
          <p:cNvSpPr txBox="1">
            <a:spLocks/>
          </p:cNvSpPr>
          <p:nvPr/>
        </p:nvSpPr>
        <p:spPr>
          <a:xfrm>
            <a:off x="7931722" y="446231"/>
            <a:ext cx="4436532" cy="29110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900" dirty="0"/>
              <a:t>London Book Fest Awards</a:t>
            </a:r>
          </a:p>
          <a:p>
            <a:r>
              <a:rPr lang="en-US" sz="1900" dirty="0"/>
              <a:t>Paris Book Fest Awards </a:t>
            </a:r>
          </a:p>
          <a:p>
            <a:r>
              <a:rPr lang="en-US" sz="1900" dirty="0"/>
              <a:t>Frankfurt Book Fest Awards </a:t>
            </a:r>
          </a:p>
          <a:p>
            <a:r>
              <a:rPr lang="en-US" sz="1900" dirty="0"/>
              <a:t>Los Angeles Book Fest Awards </a:t>
            </a:r>
          </a:p>
          <a:p>
            <a:r>
              <a:rPr lang="en-US" sz="1900" dirty="0"/>
              <a:t>First Novelist Awards</a:t>
            </a:r>
          </a:p>
          <a:p>
            <a:r>
              <a:rPr lang="en-US" sz="1900" dirty="0"/>
              <a:t>Writer's Digest Popular Fiction Awards Eric Hoffer Awards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846265-2CC9-D681-0F7E-A8CF76AE44E4}"/>
              </a:ext>
            </a:extLst>
          </p:cNvPr>
          <p:cNvSpPr txBox="1"/>
          <p:nvPr/>
        </p:nvSpPr>
        <p:spPr>
          <a:xfrm>
            <a:off x="4939537" y="3329868"/>
            <a:ext cx="30499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Genre</a:t>
            </a:r>
            <a:r>
              <a:rPr lang="en-US" sz="2200" dirty="0"/>
              <a:t> </a:t>
            </a:r>
            <a:r>
              <a:rPr lang="en-US" sz="2200" b="1" dirty="0"/>
              <a:t>Awards: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D6F4A5-692B-41CA-C933-ABA7B32B115C}"/>
              </a:ext>
            </a:extLst>
          </p:cNvPr>
          <p:cNvSpPr txBox="1"/>
          <p:nvPr/>
        </p:nvSpPr>
        <p:spPr>
          <a:xfrm>
            <a:off x="4939537" y="3845867"/>
            <a:ext cx="6776185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spcAft>
                <a:spcPts val="600"/>
              </a:spcAft>
            </a:pPr>
            <a:r>
              <a:rPr lang="en-US" dirty="0"/>
              <a:t>Horror: HWA Bram Stoker Award, Shirley Jackson Award</a:t>
            </a:r>
          </a:p>
          <a:p>
            <a:pPr marL="115888" indent="-115888">
              <a:spcAft>
                <a:spcPts val="600"/>
              </a:spcAft>
            </a:pPr>
            <a:r>
              <a:rPr lang="en-US" dirty="0" err="1"/>
              <a:t>SciFi</a:t>
            </a:r>
            <a:r>
              <a:rPr lang="en-US" dirty="0"/>
              <a:t>: Locus Award, Heinlein Award, </a:t>
            </a:r>
            <a:r>
              <a:rPr lang="en-US" dirty="0" err="1"/>
              <a:t>Ignyte</a:t>
            </a:r>
            <a:r>
              <a:rPr lang="en-US" dirty="0"/>
              <a:t> Awards</a:t>
            </a:r>
          </a:p>
          <a:p>
            <a:pPr marL="115888" indent="-115888">
              <a:spcAft>
                <a:spcPts val="600"/>
              </a:spcAft>
            </a:pPr>
            <a:r>
              <a:rPr lang="en-US" dirty="0"/>
              <a:t>Women’s Fiction Association: Star Awards</a:t>
            </a:r>
          </a:p>
          <a:p>
            <a:pPr marL="115888" indent="-115888">
              <a:spcAft>
                <a:spcPts val="600"/>
              </a:spcAft>
            </a:pPr>
            <a:r>
              <a:rPr lang="en-US" dirty="0"/>
              <a:t>Romance: RWA Vivian Award (formerly RITA), Ripped Bodice Awards</a:t>
            </a:r>
          </a:p>
          <a:p>
            <a:pPr marL="115888" indent="-115888">
              <a:spcAft>
                <a:spcPts val="600"/>
              </a:spcAft>
            </a:pPr>
            <a:r>
              <a:rPr lang="en-US" dirty="0"/>
              <a:t>Mystery: Agatha Awards, Anthony Awards, Derringer Awards, E. A. Poe Awards</a:t>
            </a:r>
          </a:p>
          <a:p>
            <a:pPr marL="115888" indent="-115888">
              <a:spcAft>
                <a:spcPts val="600"/>
              </a:spcAft>
            </a:pPr>
            <a:r>
              <a:rPr lang="en-US" dirty="0"/>
              <a:t>Speculative:  Lambda Literary Awards</a:t>
            </a:r>
          </a:p>
        </p:txBody>
      </p:sp>
    </p:spTree>
    <p:extLst>
      <p:ext uri="{BB962C8B-B14F-4D97-AF65-F5344CB8AC3E}">
        <p14:creationId xmlns:p14="http://schemas.microsoft.com/office/powerpoint/2010/main" val="297291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08C79-A4AC-4B5D-92DF-600737E4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9552" y="222343"/>
            <a:ext cx="7889768" cy="2039341"/>
          </a:xfrm>
        </p:spPr>
        <p:txBody>
          <a:bodyPr/>
          <a:lstStyle/>
          <a:p>
            <a:r>
              <a:rPr lang="en-US" dirty="0"/>
              <a:t>AWARDS list – “prizes”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2492136-277B-808E-9D1B-052735920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12431" y="694267"/>
            <a:ext cx="8957836" cy="6163733"/>
          </a:xfrm>
        </p:spPr>
        <p:txBody>
          <a:bodyPr>
            <a:normAutofit/>
          </a:bodyPr>
          <a:lstStyle/>
          <a:p>
            <a:pPr marL="228600" lvl="1" indent="0">
              <a:buNone/>
            </a:pPr>
            <a:endParaRPr lang="en-US" sz="2400" dirty="0"/>
          </a:p>
          <a:p>
            <a:pPr marL="228600" lvl="1" indent="0">
              <a:buNone/>
            </a:pPr>
            <a:r>
              <a:rPr lang="en-US" sz="2400" b="1" dirty="0"/>
              <a:t>Individual Short Stories </a:t>
            </a:r>
          </a:p>
          <a:p>
            <a:pPr marL="228600" lvl="1" indent="0">
              <a:buNone/>
            </a:pPr>
            <a:r>
              <a:rPr lang="en-US" sz="2400" dirty="0"/>
              <a:t>Tennessee Williams &amp; New Orleans Literary Festival</a:t>
            </a:r>
          </a:p>
          <a:p>
            <a:pPr marL="228600" lvl="1" indent="0">
              <a:buNone/>
            </a:pPr>
            <a:r>
              <a:rPr lang="en-US" sz="2400" dirty="0"/>
              <a:t>Narrative Story Contest</a:t>
            </a:r>
          </a:p>
          <a:p>
            <a:pPr marL="228600" lvl="1" indent="0">
              <a:buNone/>
            </a:pPr>
            <a:r>
              <a:rPr lang="en-US" sz="2400" dirty="0"/>
              <a:t>Bridport Prize</a:t>
            </a:r>
          </a:p>
          <a:p>
            <a:pPr marL="228600" lvl="1" indent="0">
              <a:buNone/>
            </a:pPr>
            <a:r>
              <a:rPr lang="en-US" sz="2400" dirty="0"/>
              <a:t>Cincinnati Review Schiff Awards</a:t>
            </a:r>
          </a:p>
          <a:p>
            <a:pPr marL="228600" lvl="1" indent="0">
              <a:spcAft>
                <a:spcPts val="1800"/>
              </a:spcAft>
              <a:buNone/>
            </a:pPr>
            <a:r>
              <a:rPr lang="en-US" sz="2400" dirty="0"/>
              <a:t>New Millennium Literary Awards</a:t>
            </a:r>
          </a:p>
          <a:p>
            <a:pPr marL="228600" lvl="1" indent="0">
              <a:buNone/>
            </a:pPr>
            <a:r>
              <a:rPr lang="en-US" sz="2400" b="1" dirty="0"/>
              <a:t>Collections (stories, novellas, poetry):</a:t>
            </a:r>
          </a:p>
          <a:p>
            <a:pPr marL="228600" lvl="1" indent="0">
              <a:buNone/>
            </a:pPr>
            <a:r>
              <a:rPr lang="en-US" sz="2400" dirty="0"/>
              <a:t>Autumn House Press Fiction Prize</a:t>
            </a:r>
          </a:p>
          <a:p>
            <a:pPr marL="228600" lvl="1" indent="0">
              <a:buNone/>
            </a:pPr>
            <a:r>
              <a:rPr lang="en-US" sz="2400" dirty="0"/>
              <a:t>New American Fiction Prize</a:t>
            </a:r>
          </a:p>
          <a:p>
            <a:pPr marL="228600" lvl="1" indent="0">
              <a:buNone/>
            </a:pPr>
            <a:r>
              <a:rPr lang="en-US" sz="2400" dirty="0"/>
              <a:t>Katherine Anne Porter Prize</a:t>
            </a:r>
          </a:p>
          <a:p>
            <a:pPr marL="228600" lvl="1" indent="0">
              <a:buNone/>
            </a:pPr>
            <a:r>
              <a:rPr lang="en-US" sz="2400" dirty="0"/>
              <a:t>BOA Prize</a:t>
            </a:r>
          </a:p>
          <a:p>
            <a:pPr marL="228600" lvl="1" indent="0">
              <a:buNone/>
            </a:pPr>
            <a:r>
              <a:rPr lang="en-US" sz="2400" dirty="0"/>
              <a:t>Tom Howard/John H. Reid Fiction</a:t>
            </a:r>
          </a:p>
          <a:p>
            <a:pPr marL="228600" lvl="1" indent="0">
              <a:buNone/>
            </a:pPr>
            <a:r>
              <a:rPr lang="en-US" sz="2400" dirty="0"/>
              <a:t>Drew Heinz Prize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3DE1AA4-0AE6-C6D5-E252-BBD5ED25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37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D2AE59-5630-4D5C-83A9-4CDEF4D7D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040" y="489999"/>
            <a:ext cx="9389288" cy="702029"/>
          </a:xfrm>
        </p:spPr>
        <p:txBody>
          <a:bodyPr/>
          <a:lstStyle/>
          <a:p>
            <a:r>
              <a:rPr lang="en-US" dirty="0"/>
              <a:t>Awards deadlines pending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3F3455-E568-40C9-9F4D-8C89F4CD95F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61826" y="1613446"/>
            <a:ext cx="10247024" cy="4403540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6200" b="1" dirty="0"/>
              <a:t>Deadlines coming up:</a:t>
            </a:r>
          </a:p>
          <a:p>
            <a:pPr>
              <a:lnSpc>
                <a:spcPct val="120000"/>
              </a:lnSpc>
            </a:pPr>
            <a:r>
              <a:rPr lang="en-US" sz="6200" dirty="0"/>
              <a:t>Book Fest Awards – Runs quarterly – Fall 2025 submissions opens this summer</a:t>
            </a:r>
          </a:p>
          <a:p>
            <a:pPr>
              <a:lnSpc>
                <a:spcPct val="120000"/>
              </a:lnSpc>
            </a:pPr>
            <a:r>
              <a:rPr lang="en-US" sz="6200" dirty="0"/>
              <a:t>International Book Awards – deadline March 31, 2025 - Books published 2020 - 2025</a:t>
            </a:r>
          </a:p>
          <a:p>
            <a:pPr>
              <a:lnSpc>
                <a:spcPct val="120000"/>
              </a:lnSpc>
            </a:pPr>
            <a:r>
              <a:rPr lang="en-US" sz="6200" dirty="0"/>
              <a:t>American Fiction Awards – deadline May 31, 2025 – Books published 2020 - 2025</a:t>
            </a:r>
          </a:p>
          <a:p>
            <a:pPr>
              <a:lnSpc>
                <a:spcPct val="120000"/>
              </a:lnSpc>
            </a:pPr>
            <a:r>
              <a:rPr lang="en-US" sz="6200" dirty="0" err="1"/>
              <a:t>Storytrade</a:t>
            </a:r>
            <a:r>
              <a:rPr lang="en-US" sz="6200" dirty="0"/>
              <a:t> Book Awards – deadline June 30, 2025 – Books published 2023 – 2025</a:t>
            </a:r>
          </a:p>
          <a:p>
            <a:pPr>
              <a:lnSpc>
                <a:spcPct val="120000"/>
              </a:lnSpc>
            </a:pPr>
            <a:r>
              <a:rPr lang="en-US" sz="6200" dirty="0"/>
              <a:t>American Legacy Awards – deadline January 31, 2026 – Books published 2010 – 2025</a:t>
            </a:r>
          </a:p>
          <a:p>
            <a:pPr>
              <a:lnSpc>
                <a:spcPct val="120000"/>
              </a:lnSpc>
            </a:pPr>
            <a:r>
              <a:rPr lang="en-US" sz="6200" dirty="0"/>
              <a:t>IPPY Independent Publisher Book Awards – deadline March 27, 2025 – Books published 2023 – 2025</a:t>
            </a:r>
          </a:p>
          <a:p>
            <a:pPr>
              <a:lnSpc>
                <a:spcPct val="120000"/>
              </a:lnSpc>
            </a:pPr>
            <a:r>
              <a:rPr lang="en-US" sz="6200" dirty="0"/>
              <a:t>Typically goes by copyright date.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61B51-19E8-1412-3155-39DDEACA1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6945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9B7A9F-83D5-4264-91C0-B309A9EDBFB6}">
  <ds:schemaRefs>
    <ds:schemaRef ds:uri="71af3243-3dd4-4a8d-8c0d-dd76da1f02a5"/>
    <ds:schemaRef ds:uri="http://purl.org/dc/elements/1.1/"/>
    <ds:schemaRef ds:uri="16c05727-aa75-4e4a-9b5f-8a80a1165891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230e9df3-be65-4c73-a93b-d1236ebd677e"/>
    <ds:schemaRef ds:uri="http://schemas.microsoft.com/sharepoint/v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AD375C2-2973-4C8B-9800-5B5271D300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950151-0FE0-482F-ADBD-EE52BFC46C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413</Words>
  <Application>Microsoft Office PowerPoint</Application>
  <PresentationFormat>Widescreen</PresentationFormat>
  <Paragraphs>75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Avenir Next LT Pro</vt:lpstr>
      <vt:lpstr>Calibri</vt:lpstr>
      <vt:lpstr>Times New Roman</vt:lpstr>
      <vt:lpstr>Custom</vt:lpstr>
      <vt:lpstr>MAKE IT BIG WITH AWARDS  </vt:lpstr>
      <vt:lpstr>WHAT KINDS OF AWARDS ARE OUT THERE?</vt:lpstr>
      <vt:lpstr>Awards  list </vt:lpstr>
      <vt:lpstr>AWARDS list – “prizes”</vt:lpstr>
      <vt:lpstr>Awards deadlines pending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Suzanne Mattaboni</cp:lastModifiedBy>
  <cp:revision>13</cp:revision>
  <dcterms:created xsi:type="dcterms:W3CDTF">2023-12-19T13:11:42Z</dcterms:created>
  <dcterms:modified xsi:type="dcterms:W3CDTF">2025-03-12T04:55:49Z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