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1" r:id="rId5"/>
    <p:sldId id="266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29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32B2-9677-4251-9704-6E64DBF6B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F48A1-ABB9-40E4-B2C8-728BF30BF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567B4-6D0F-469C-A284-D7E2398C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7BC9-F771-4813-861D-D3928733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7D520-274C-4B04-B01D-C68C63FD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2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EB1C-53D1-45FC-9152-609E2F5F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5B007-D19F-40AE-84C5-6BB545F23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D4439-58C2-4335-9F58-6BBB124D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69923-E6B6-46B8-905A-33C5F04C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CDA1-1692-4B51-AD6A-7006D52E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2E7A2-E6E0-4606-BB7F-43BAFCE35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1360D-942B-4572-8D1B-996990E8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55DDC-9E60-4F2D-BD23-847229A1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1088-D01C-45A9-B42E-535E1685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46B86-A412-4795-8C61-E413E152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2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82C3-95EA-43D7-8A00-CB6CE5BE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303F6-D80F-470F-A842-2A00A08F2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5583E-C9D1-48D3-BE31-6664389C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E93D1-8250-4A19-9838-63671B3E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1E02E-43C8-4C2B-92D1-F658F527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36D7-303C-47BA-A8D6-67A110EC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B3243-9ED5-474E-9F34-01E4E9E71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3339-E65F-43A2-BD86-3D2B4F53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B911A-93D6-44A9-ACE2-97FDC3D2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D1692-798F-4161-8267-5C43A205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5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EAAA-6065-4315-8309-4B1296E3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29031-45A8-4D03-81CB-AA493E996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E5FF6-6C12-4AF0-B197-6C29C2E31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2464B-6267-4C81-B309-1D0ECCD4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7BBCE-3095-47B6-8677-98DA48FB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08A24-6FF3-4B27-9EEC-A907EEB3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CC5C-FFF0-4A4C-834A-3ED1083A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3DCF7-6B2B-459F-97D2-17C3C0C4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69BA6-32E4-4636-BEB2-39F275E8C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5E868-2E3A-4BFF-A36E-AFF250A2B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46EFD-D025-4233-910D-15CF4C338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E789E-3560-4AFE-BAA9-2082E196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22EF7-65B3-4848-AB4C-7819EA32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03A00-1C6B-4AB0-9A4B-04808EB7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8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4C1E-63BA-4744-93DB-BD3F9BFF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D8A9F-9917-4776-817B-F171FCCF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BB9FF-DE80-421B-AB69-EB906B63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11478-B0E6-4EE5-9EDF-2B6E914A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A99B7F-C2C3-4BC0-BDD9-8984A3D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3A2E-E002-4659-9E03-4945678F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FC673-50EE-4A35-8F1C-82C89196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C220-04AE-4D35-B696-0CA8FA70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F64F-0279-42DD-BC60-19DF1368E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4C276-8B58-40E2-B33C-7AF1CE20A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F3F45-1615-4C61-A067-1A236BDA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95912-C75B-4C7B-B68D-3EC93810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E47EA-EDB4-4C8F-8899-06B0D6D6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7313-8FE8-4DE5-B8C6-3200E46F4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DB37F-923C-43AC-96D8-3F53234CA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2C4DF-FC28-4BAC-BB7D-4747CDCA8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B74A5-7B35-47FF-A749-38B545C1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D3D89-3D60-451C-8513-E9D101F0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FF8B6-9CAA-47AF-988F-DA51A4D1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8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B410D-0040-44D7-A1DB-E332EA77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B219F-ED3E-4ED3-A549-584F02EF0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726B-0504-4A20-BAFC-14582159E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E158-ADD5-48A6-8CDE-7301102A72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4ADDC-AF50-475B-8021-BF47A5ED3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520C2-6F88-4964-B2C0-31C5F11F8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E544-A128-40DB-AEC5-89E1CD9C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1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uzannemattaboni80s/" TargetMode="External"/><Relationship Id="rId13" Type="http://schemas.openxmlformats.org/officeDocument/2006/relationships/hyperlink" Target="https://www.amazon.com/Once-Lifetime-Suzanne-Mattaboni/dp/B0D73XXG4W/ref=tmm_pap_swatch_0?_encoding=UTF8&amp;qid=1702478917&amp;sr=8-1" TargetMode="External"/><Relationship Id="rId3" Type="http://schemas.openxmlformats.org/officeDocument/2006/relationships/hyperlink" Target="mailto:suzanne@mattaboni.com" TargetMode="External"/><Relationship Id="rId7" Type="http://schemas.openxmlformats.org/officeDocument/2006/relationships/hyperlink" Target="https://www.facebook.com/suzanne.mattaboni" TargetMode="External"/><Relationship Id="rId12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suzmattaboni" TargetMode="External"/><Relationship Id="rId11" Type="http://schemas.openxmlformats.org/officeDocument/2006/relationships/hyperlink" Target="http://www.banzairetroclub.com/" TargetMode="External"/><Relationship Id="rId5" Type="http://schemas.openxmlformats.org/officeDocument/2006/relationships/hyperlink" Target="http://www.onceinalifetimenovel.com/" TargetMode="External"/><Relationship Id="rId10" Type="http://schemas.openxmlformats.org/officeDocument/2006/relationships/hyperlink" Target="https://www.youtube.com/playlist?list=PLSSI00e_OqqsY_IehUJg7JXNbZdatN-NS" TargetMode="External"/><Relationship Id="rId4" Type="http://schemas.openxmlformats.org/officeDocument/2006/relationships/hyperlink" Target="http://www.suzannemattaboni.com/" TargetMode="External"/><Relationship Id="rId9" Type="http://schemas.openxmlformats.org/officeDocument/2006/relationships/hyperlink" Target="https://www.instagram.com/halcovan7_457_g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anager.submittable.com/opportunities/discover" TargetMode="External"/><Relationship Id="rId13" Type="http://schemas.openxmlformats.org/officeDocument/2006/relationships/hyperlink" Target="https://blog.reedsy.com/where-to-submit-short-stories/" TargetMode="External"/><Relationship Id="rId3" Type="http://schemas.openxmlformats.org/officeDocument/2006/relationships/hyperlink" Target="https://www.facebook.com/groups/35517751475" TargetMode="External"/><Relationship Id="rId7" Type="http://schemas.openxmlformats.org/officeDocument/2006/relationships/hyperlink" Target="https://www.freedomwithwriting.com/freedom/" TargetMode="External"/><Relationship Id="rId12" Type="http://schemas.openxmlformats.org/officeDocument/2006/relationships/hyperlink" Target="https://thewritelife.com/where-to-submit-short-stories/" TargetMode="External"/><Relationship Id="rId2" Type="http://schemas.openxmlformats.org/officeDocument/2006/relationships/hyperlink" Target="https://publishedtodeath.blogspo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uotrope.com/" TargetMode="External"/><Relationship Id="rId11" Type="http://schemas.openxmlformats.org/officeDocument/2006/relationships/hyperlink" Target="https://makealivingwriting.com/where-to-sell-short-stories/" TargetMode="External"/><Relationship Id="rId5" Type="http://schemas.openxmlformats.org/officeDocument/2006/relationships/hyperlink" Target="https://horrortree.com/" TargetMode="External"/><Relationship Id="rId15" Type="http://schemas.openxmlformats.org/officeDocument/2006/relationships/hyperlink" Target="https://www.amazon.com/Novel-Short-Story-Writers-Market/dp/1440354936/ref=asc_df_1440354936/?tag=hyprod-20&amp;linkCode=df0&amp;hvadid=385639357817&amp;hvpos=&amp;hvnetw=g&amp;hvrand=1365869906277324535&amp;hvpone=&amp;hvptwo=&amp;hvqmt=&amp;hvdev=c&amp;hvdvcmdl=&amp;hvlocint=&amp;hvlocphy=9006963&amp;hvtargid=pla-837961618079&amp;psc=1&amp;tag=&amp;ref=&amp;adgrpid=77500929014&amp;hvpone=&amp;hvptwo=&amp;hvadid=385639357817&amp;hvpos=&amp;hvnetw=g&amp;hvrand=1365869906277324535&amp;hvqmt=&amp;hvdev=c&amp;hvdvcmdl=&amp;hvlocint=&amp;hvlocphy=9006963&amp;hvtargid=pla-837961618079" TargetMode="External"/><Relationship Id="rId10" Type="http://schemas.openxmlformats.org/officeDocument/2006/relationships/hyperlink" Target="https://www.pw.org/literary_magazines" TargetMode="External"/><Relationship Id="rId4" Type="http://schemas.openxmlformats.org/officeDocument/2006/relationships/hyperlink" Target="https://authorspublish.com/" TargetMode="External"/><Relationship Id="rId9" Type="http://schemas.openxmlformats.org/officeDocument/2006/relationships/image" Target="../media/image7.gif"/><Relationship Id="rId14" Type="http://schemas.openxmlformats.org/officeDocument/2006/relationships/hyperlink" Target="https://harpoonapp.com/blog/post/magazines-that-accept-freelance-artic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AADC4-E127-4246-AF0C-E5A260075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567" y="194870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9999FF"/>
                </a:highlight>
                <a:latin typeface="Book Antiqua" panose="02040602050305030304" pitchFamily="18" charset="0"/>
              </a:rPr>
              <a:t>Success with Short Fiction: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F3A19-2BE9-48B0-90CE-28B0871E5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19" y="2310804"/>
            <a:ext cx="6105194" cy="144388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4000" dirty="0">
                <a:highlight>
                  <a:srgbClr val="9999FF"/>
                </a:highlight>
                <a:latin typeface="Book Antiqua" panose="02040602050305030304" pitchFamily="18" charset="0"/>
              </a:rPr>
              <a:t>Anthologies and Contests</a:t>
            </a:r>
          </a:p>
          <a:p>
            <a:pPr>
              <a:spcBef>
                <a:spcPts val="600"/>
              </a:spcBef>
            </a:pPr>
            <a:endParaRPr lang="en-US" sz="300" dirty="0">
              <a:highlight>
                <a:srgbClr val="9999FF"/>
              </a:highlight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4000" dirty="0">
                <a:highlight>
                  <a:srgbClr val="9999FF"/>
                </a:highlight>
                <a:latin typeface="Book Antiqua" panose="02040602050305030304" pitchFamily="18" charset="0"/>
              </a:rPr>
              <a:t>Suzanne Mattaboni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49F44-E743-BCDB-2F0C-BFCFB1997577}"/>
              </a:ext>
            </a:extLst>
          </p:cNvPr>
          <p:cNvSpPr/>
          <p:nvPr/>
        </p:nvSpPr>
        <p:spPr>
          <a:xfrm>
            <a:off x="8977567" y="302457"/>
            <a:ext cx="2894029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3B8F3-5032-1C9B-06DC-B1B435823CED}"/>
              </a:ext>
            </a:extLst>
          </p:cNvPr>
          <p:cNvSpPr txBox="1"/>
          <p:nvPr/>
        </p:nvSpPr>
        <p:spPr>
          <a:xfrm>
            <a:off x="9308299" y="570627"/>
            <a:ext cx="252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HANDOUTS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2878A-5188-F26B-F900-1B328242E8C8}"/>
              </a:ext>
            </a:extLst>
          </p:cNvPr>
          <p:cNvSpPr txBox="1"/>
          <p:nvPr/>
        </p:nvSpPr>
        <p:spPr>
          <a:xfrm>
            <a:off x="744674" y="3768647"/>
            <a:ext cx="6216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Suzanne Mattaboni</a:t>
            </a:r>
            <a:endParaRPr lang="en-US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Author, PR Consultant, Podcaster</a:t>
            </a:r>
            <a:endParaRPr lang="en-US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suzanne@mattaboni.com</a:t>
            </a:r>
            <a:endParaRPr lang="en-US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suzannemattaboni.com</a:t>
            </a: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en-US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onceinalifetimenovel.com</a:t>
            </a: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 </a:t>
            </a: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@suzmattaboni</a:t>
            </a:r>
            <a:endParaRPr lang="en-US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facebook.com/</a:t>
            </a:r>
            <a:r>
              <a:rPr lang="en-US" sz="1800" kern="100" dirty="0" err="1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suzanne.mattaboni</a:t>
            </a: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 </a:t>
            </a: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suzannemattaboni80s</a:t>
            </a: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Suzanne Mattaboni80s</a:t>
            </a:r>
            <a:endParaRPr lang="en-US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GenX Book Club</a:t>
            </a: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podcasts</a:t>
            </a:r>
            <a:endParaRPr lang="en-US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Banzai Retro Club</a:t>
            </a:r>
            <a:r>
              <a:rPr lang="en-US" sz="18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podcasts</a:t>
            </a:r>
            <a:endParaRPr lang="en-US" sz="1800" kern="100" dirty="0">
              <a:effectLst/>
              <a:highlight>
                <a:srgbClr val="C0C0C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book cover of a book&#10;&#10;AI-generated content may be incorrect.">
            <a:extLst>
              <a:ext uri="{FF2B5EF4-FFF2-40B4-BE49-F238E27FC236}">
                <a16:creationId xmlns:a16="http://schemas.microsoft.com/office/drawing/2014/main" id="{E839EC71-FAE6-6F52-BF72-007A57B441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29" y="3692682"/>
            <a:ext cx="1593783" cy="23579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089A43-A9BC-8389-E3FB-A78DE0BD17A2}"/>
              </a:ext>
            </a:extLst>
          </p:cNvPr>
          <p:cNvSpPr txBox="1"/>
          <p:nvPr/>
        </p:nvSpPr>
        <p:spPr>
          <a:xfrm>
            <a:off x="9460524" y="6093878"/>
            <a:ext cx="25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On Amazon </a:t>
            </a:r>
            <a:r>
              <a:rPr lang="en-US" sz="2400" dirty="0">
                <a:solidFill>
                  <a:srgbClr val="FF0000"/>
                </a:solidFill>
                <a:hlinkClick r:id="rId13"/>
              </a:rPr>
              <a:t>HERE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14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6" name="Freeform: Shape 1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C4FA29-0302-480F-88D9-B999B3FE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987" y="795319"/>
            <a:ext cx="5448730" cy="1025328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0070C0"/>
                </a:solidFill>
                <a:latin typeface="Book Antiqua" panose="02040602050305030304" pitchFamily="18" charset="0"/>
              </a:rPr>
              <a:t>Short Stories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CBE68-0020-4121-8101-14E593D5C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245" y="1894694"/>
            <a:ext cx="7779794" cy="424470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Length most frequently requested by anthologies and magazines:  2,500 – 5,000 words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Some accept flash fiction under 1,500 words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Structure:  Should have the same arc as a novel –beginning, middle and end, where a character realizes a change in him/herself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Payment is not notable for anthologies or magazines. Many do not pay; they offer copies of the final product, or a nominal sum ($15?)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Are a great way to bulk up your bio and add credibility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276F7D5F-3748-43A9-A72A-D72C187E6497}"/>
              </a:ext>
            </a:extLst>
          </p:cNvPr>
          <p:cNvSpPr txBox="1">
            <a:spLocks/>
          </p:cNvSpPr>
          <p:nvPr/>
        </p:nvSpPr>
        <p:spPr>
          <a:xfrm>
            <a:off x="-322976" y="60347"/>
            <a:ext cx="11667590" cy="682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Book Antiqua" panose="02040602050305030304" pitchFamily="18" charset="0"/>
              </a:rPr>
              <a:t>Success with Short Fiction:  Anthologies and Contests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71B190E-DDD6-4CAD-866E-504B702EF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" y="3065238"/>
            <a:ext cx="3524764" cy="27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17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F5903F78-6BDE-4775-AFCF-47AF7F021B8F}"/>
              </a:ext>
            </a:extLst>
          </p:cNvPr>
          <p:cNvSpPr txBox="1">
            <a:spLocks/>
          </p:cNvSpPr>
          <p:nvPr/>
        </p:nvSpPr>
        <p:spPr>
          <a:xfrm>
            <a:off x="-297808" y="91247"/>
            <a:ext cx="11667590" cy="682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Book Antiqua" panose="02040602050305030304" pitchFamily="18" charset="0"/>
              </a:rPr>
              <a:t>Success with Short Fiction:  Anthologies and Contests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94BF8CF-AAA9-4138-98D8-EAFCA040BA49}"/>
              </a:ext>
            </a:extLst>
          </p:cNvPr>
          <p:cNvSpPr txBox="1">
            <a:spLocks/>
          </p:cNvSpPr>
          <p:nvPr/>
        </p:nvSpPr>
        <p:spPr>
          <a:xfrm>
            <a:off x="2035951" y="640296"/>
            <a:ext cx="5448730" cy="1025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>
                <a:solidFill>
                  <a:srgbClr val="0070C0"/>
                </a:solidFill>
                <a:latin typeface="Book Antiqua" panose="02040602050305030304" pitchFamily="18" charset="0"/>
              </a:rPr>
              <a:t>Anthologies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55FB02C-C28C-44D8-9F48-088121A4F224}"/>
              </a:ext>
            </a:extLst>
          </p:cNvPr>
          <p:cNvSpPr txBox="1">
            <a:spLocks/>
          </p:cNvSpPr>
          <p:nvPr/>
        </p:nvSpPr>
        <p:spPr>
          <a:xfrm>
            <a:off x="893862" y="1760616"/>
            <a:ext cx="9284249" cy="485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Are often themed, holiday, or genre-based.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Sci-fi, horror, speculative, literary fiction are popular. Global or marginalized voices are becoming more prevalent.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Some accept combinations of flash fiction, poetry, or essays.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Many have submission entry fees – but most small magazines/presses are run on a shoestring.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Most are associated with independent editors or publishers.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“Chicken Soup for the Soul” franchise is constantly posting calls for themed anthologies, many times with inspirational themes.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If you publish enough stories, you can </a:t>
            </a:r>
            <a:r>
              <a:rPr lang="en-US" b="1" dirty="0">
                <a:latin typeface="Book Antiqua" panose="02040602050305030304" pitchFamily="18" charset="0"/>
              </a:rPr>
              <a:t>pitch your own short story collection</a:t>
            </a:r>
            <a:r>
              <a:rPr lang="en-US" dirty="0">
                <a:latin typeface="Book Antiqua" panose="02040602050305030304" pitchFamily="18" charset="0"/>
              </a:rPr>
              <a:t> (40K words minimum).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7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702BA1-24DA-4D8E-A864-BBD9A4D2E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487" y="928541"/>
            <a:ext cx="6105194" cy="1033026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Submissions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05538-3924-40BD-B11D-03ED417A0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848" y="2382174"/>
            <a:ext cx="8422761" cy="399345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Many use the </a:t>
            </a:r>
            <a:r>
              <a:rPr lang="en-US" b="1" dirty="0">
                <a:latin typeface="Book Antiqua" panose="02040602050305030304" pitchFamily="18" charset="0"/>
              </a:rPr>
              <a:t>Submittable</a:t>
            </a:r>
            <a:r>
              <a:rPr lang="en-US" dirty="0">
                <a:latin typeface="Book Antiqua" panose="02040602050305030304" pitchFamily="18" charset="0"/>
              </a:rPr>
              <a:t> platform. Bonus: this platform also advertises submission calls.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Book Antiqua" panose="02040602050305030304" pitchFamily="18" charset="0"/>
              </a:rPr>
              <a:t>Follow submission guidelines</a:t>
            </a:r>
            <a:r>
              <a:rPr lang="en-US" dirty="0">
                <a:latin typeface="Book Antiqua" panose="02040602050305030304" pitchFamily="18" charset="0"/>
              </a:rPr>
              <a:t>. Some are very specific, (type of file, font, subject line).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Book Antiqua" panose="02040602050305030304" pitchFamily="18" charset="0"/>
              </a:rPr>
              <a:t>Cover email </a:t>
            </a:r>
            <a:r>
              <a:rPr lang="en-US" dirty="0">
                <a:latin typeface="Book Antiqua" panose="02040602050305030304" pitchFamily="18" charset="0"/>
              </a:rPr>
              <a:t>saying something about the story, word count, plus some bio info.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Important:  </a:t>
            </a:r>
            <a:r>
              <a:rPr lang="en-US" b="1" dirty="0">
                <a:latin typeface="Book Antiqua" panose="02040602050305030304" pitchFamily="18" charset="0"/>
              </a:rPr>
              <a:t>Find the editor’s name </a:t>
            </a:r>
            <a:r>
              <a:rPr lang="en-US" dirty="0">
                <a:latin typeface="Book Antiqua" panose="02040602050305030304" pitchFamily="18" charset="0"/>
              </a:rPr>
              <a:t>and address that person. It’s usually somewhere on the site under “team” or “staff.” They don’t like to see “Dear Editor.”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Book Antiqua" panose="02040602050305030304" pitchFamily="18" charset="0"/>
              </a:rPr>
              <a:t>Spell</a:t>
            </a:r>
            <a:r>
              <a:rPr lang="en-US" dirty="0">
                <a:latin typeface="Book Antiqua" panose="02040602050305030304" pitchFamily="18" charset="0"/>
              </a:rPr>
              <a:t> that person’s name correctly. </a:t>
            </a:r>
            <a:r>
              <a:rPr lang="en-US" b="1" dirty="0">
                <a:latin typeface="Book Antiqua" panose="02040602050305030304" pitchFamily="18" charset="0"/>
              </a:rPr>
              <a:t>Cut and paste </a:t>
            </a:r>
            <a:r>
              <a:rPr lang="en-US" dirty="0">
                <a:latin typeface="Book Antiqua" panose="02040602050305030304" pitchFamily="18" charset="0"/>
              </a:rPr>
              <a:t>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1349345-3327-400A-9414-68BD14E2BE37}"/>
              </a:ext>
            </a:extLst>
          </p:cNvPr>
          <p:cNvSpPr txBox="1">
            <a:spLocks/>
          </p:cNvSpPr>
          <p:nvPr/>
        </p:nvSpPr>
        <p:spPr>
          <a:xfrm>
            <a:off x="-281030" y="93859"/>
            <a:ext cx="11667590" cy="682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Book Antiqua" panose="02040602050305030304" pitchFamily="18" charset="0"/>
              </a:rPr>
              <a:t>Success with 1Short Fiction:  Anthologies and Contests</a:t>
            </a:r>
          </a:p>
        </p:txBody>
      </p:sp>
      <p:pic>
        <p:nvPicPr>
          <p:cNvPr id="5" name="Picture 4" descr="A person sitting in a chair in front of a city at night&#10;&#10;Description automatically generated with low confidence">
            <a:extLst>
              <a:ext uri="{FF2B5EF4-FFF2-40B4-BE49-F238E27FC236}">
                <a16:creationId xmlns:a16="http://schemas.microsoft.com/office/drawing/2014/main" id="{CA1D89CC-54B7-4002-89E8-4D473FB4A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000" y="2708165"/>
            <a:ext cx="2349411" cy="363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6" name="Freeform: Shape 1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276F7D5F-3748-43A9-A72A-D72C187E6497}"/>
              </a:ext>
            </a:extLst>
          </p:cNvPr>
          <p:cNvSpPr txBox="1">
            <a:spLocks/>
          </p:cNvSpPr>
          <p:nvPr/>
        </p:nvSpPr>
        <p:spPr>
          <a:xfrm>
            <a:off x="-272642" y="140891"/>
            <a:ext cx="11667590" cy="682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Book Antiqua" panose="02040602050305030304" pitchFamily="18" charset="0"/>
              </a:rPr>
              <a:t>Success with Short Fiction:  Anthologies and Contests</a:t>
            </a:r>
          </a:p>
        </p:txBody>
      </p:sp>
      <p:pic>
        <p:nvPicPr>
          <p:cNvPr id="42" name="Picture 41" descr="A picture containing swimming&#10;&#10;Description automatically generated">
            <a:extLst>
              <a:ext uri="{FF2B5EF4-FFF2-40B4-BE49-F238E27FC236}">
                <a16:creationId xmlns:a16="http://schemas.microsoft.com/office/drawing/2014/main" id="{6FEE90FB-DC56-47E9-9835-183B5FDA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2" y="4051094"/>
            <a:ext cx="4131115" cy="2327195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C94B816F-7BCE-4465-A5BF-248E18A58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645" y="810582"/>
            <a:ext cx="7002403" cy="98276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Book Antiqua" panose="02040602050305030304" pitchFamily="18" charset="0"/>
              </a:rPr>
              <a:t>Diving into Magazines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674B07-3630-492F-AAA0-B2518E532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274" y="1859618"/>
            <a:ext cx="9144000" cy="183463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Magazines often cater to genres: Sci-Fi, Fantasy, Horror, Mystery, Thriller, Literary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Women’s magazines/romance is a smaller market for short format… but </a:t>
            </a:r>
            <a:r>
              <a:rPr lang="en-US" sz="2000" i="1" dirty="0">
                <a:latin typeface="Book Antiqua" panose="02040602050305030304" pitchFamily="18" charset="0"/>
              </a:rPr>
              <a:t>Woman’s World </a:t>
            </a:r>
            <a:r>
              <a:rPr lang="en-US" sz="2000" dirty="0">
                <a:latin typeface="Book Antiqua" panose="02040602050305030304" pitchFamily="18" charset="0"/>
              </a:rPr>
              <a:t>pays $800 for an 800 Word “5 Minute Romance”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Typically pay per-word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1E243-5410-4EBD-82AA-3BCDD95F95BD}"/>
              </a:ext>
            </a:extLst>
          </p:cNvPr>
          <p:cNvSpPr txBox="1"/>
          <p:nvPr/>
        </p:nvSpPr>
        <p:spPr>
          <a:xfrm>
            <a:off x="5779332" y="3473077"/>
            <a:ext cx="584968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More online magazines are cropping up every day: parenting, health, travel, hobbies,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Online writing platforms like Medium &amp; Channillo pay per reader/subscriber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Research each magazine – read at least one of their stories, more if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Similar submission process. Follow guidelines, find editors’ names, etc.</a:t>
            </a:r>
          </a:p>
          <a:p>
            <a:endParaRPr lang="en-US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A video game of a person standing on a platform&#10;&#10;AI-generated content may be incorrect.">
            <a:extLst>
              <a:ext uri="{FF2B5EF4-FFF2-40B4-BE49-F238E27FC236}">
                <a16:creationId xmlns:a16="http://schemas.microsoft.com/office/drawing/2014/main" id="{BE22AD82-9762-89D1-5703-1AF040E22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52" y="3868263"/>
            <a:ext cx="2679990" cy="267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DDB025A-A327-43EC-B4FF-FFA0940A8B98}"/>
              </a:ext>
            </a:extLst>
          </p:cNvPr>
          <p:cNvSpPr txBox="1">
            <a:spLocks/>
          </p:cNvSpPr>
          <p:nvPr/>
        </p:nvSpPr>
        <p:spPr>
          <a:xfrm>
            <a:off x="-364920" y="50898"/>
            <a:ext cx="11667590" cy="682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Book Antiqua" panose="02040602050305030304" pitchFamily="18" charset="0"/>
              </a:rPr>
              <a:t>Success with Short Fiction:  Anthologies and Contests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9B712-C013-441E-9977-201050C2484D}"/>
              </a:ext>
            </a:extLst>
          </p:cNvPr>
          <p:cNvSpPr txBox="1"/>
          <p:nvPr/>
        </p:nvSpPr>
        <p:spPr>
          <a:xfrm>
            <a:off x="524715" y="1028310"/>
            <a:ext cx="85335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700" b="1" dirty="0">
                <a:latin typeface="Book Antiqua" panose="02040602050305030304" pitchFamily="18" charset="0"/>
              </a:rPr>
              <a:t>Published to Death 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  <a:hlinkClick r:id="rId2"/>
              </a:rPr>
              <a:t>https://publishedtodeath.blogspot.com/</a:t>
            </a:r>
            <a:endParaRPr lang="en-US" sz="17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1700" b="1" dirty="0">
                <a:latin typeface="Book Antiqua" panose="02040602050305030304" pitchFamily="18" charset="0"/>
              </a:rPr>
              <a:t>Facebook Calls for Submissions 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  <a:hlinkClick r:id="rId3"/>
              </a:rPr>
              <a:t>https://www.facebook.com/groups/35517751475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</a:p>
          <a:p>
            <a:pPr algn="l">
              <a:spcAft>
                <a:spcPts val="600"/>
              </a:spcAft>
            </a:pPr>
            <a:r>
              <a:rPr lang="en-US" sz="1700" b="1" dirty="0">
                <a:latin typeface="Book Antiqua" panose="02040602050305030304" pitchFamily="18" charset="0"/>
              </a:rPr>
              <a:t>Authors Publish 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  <a:hlinkClick r:id="rId4"/>
              </a:rPr>
              <a:t>https://authorspublish.com/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700" b="1" dirty="0">
                <a:latin typeface="Book Antiqua" panose="02040602050305030304" pitchFamily="18" charset="0"/>
              </a:rPr>
              <a:t>Horror Tree </a:t>
            </a:r>
            <a:r>
              <a:rPr lang="en-US" sz="1700" dirty="0">
                <a:latin typeface="Book Antiqua" panose="02040602050305030304" pitchFamily="18" charset="0"/>
              </a:rPr>
              <a:t>(horror/sci fi)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  <a:hlinkClick r:id="rId5"/>
              </a:rPr>
              <a:t>https://horrortree.com/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700" b="1" dirty="0">
                <a:latin typeface="Book Antiqua" panose="02040602050305030304" pitchFamily="18" charset="0"/>
              </a:rPr>
              <a:t>Duotrope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  <a:hlinkClick r:id="rId6"/>
              </a:rPr>
              <a:t>https://duotrope.com/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</a:p>
          <a:p>
            <a:pPr algn="l">
              <a:spcAft>
                <a:spcPts val="600"/>
              </a:spcAft>
            </a:pPr>
            <a:r>
              <a:rPr lang="en-US" sz="1700" b="1" dirty="0">
                <a:latin typeface="Book Antiqua" panose="02040602050305030304" pitchFamily="18" charset="0"/>
              </a:rPr>
              <a:t>Freedom with Writing 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  <a:hlinkClick r:id="rId7"/>
              </a:rPr>
              <a:t>https://www.freedomwithwriting.com/freedom/</a:t>
            </a:r>
            <a:r>
              <a:rPr lang="en-US" sz="1700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700" b="1" dirty="0">
                <a:latin typeface="Book Antiqua" panose="02040602050305030304" pitchFamily="18" charset="0"/>
              </a:rPr>
              <a:t>Submittable “Discover” Tab </a:t>
            </a:r>
            <a:r>
              <a:rPr lang="en-US" sz="1700" dirty="0">
                <a:latin typeface="Book Antiqua" panose="02040602050305030304" pitchFamily="18" charset="0"/>
              </a:rPr>
              <a:t>(account required) </a:t>
            </a:r>
            <a:r>
              <a:rPr lang="en-US" sz="1700" dirty="0">
                <a:latin typeface="Book Antiqua" panose="02040602050305030304" pitchFamily="18" charset="0"/>
                <a:hlinkClick r:id="rId8"/>
              </a:rPr>
              <a:t>https://manager.submittable.com/opportunities/discover</a:t>
            </a:r>
            <a:r>
              <a:rPr lang="en-US" sz="1700" dirty="0">
                <a:latin typeface="Book Antiqua" panose="0204060205030503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 descr="A close-up of a guitar&#10;&#10;Description automatically generated with medium confidence">
            <a:extLst>
              <a:ext uri="{FF2B5EF4-FFF2-40B4-BE49-F238E27FC236}">
                <a16:creationId xmlns:a16="http://schemas.microsoft.com/office/drawing/2014/main" id="{08D77237-8C62-49CC-B085-0FD23B24F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7" y="4030498"/>
            <a:ext cx="3229293" cy="23703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DBF690F-FF2A-4BF6-9CE8-90F33F625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442" y="3750582"/>
            <a:ext cx="7704859" cy="293013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b="1" dirty="0">
                <a:latin typeface="Book Antiqua" panose="02040602050305030304" pitchFamily="18" charset="0"/>
              </a:rPr>
              <a:t>Poets &amp; Writers: Literary Magazines page </a:t>
            </a:r>
            <a:r>
              <a:rPr lang="en-US" sz="2000" dirty="0">
                <a:latin typeface="Book Antiqua" panose="02040602050305030304" pitchFamily="18" charset="0"/>
                <a:hlinkClick r:id="rId10"/>
              </a:rPr>
              <a:t>https://www.pw.org/literary_magazines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endParaRPr lang="en-US" sz="2000" b="1" dirty="0">
              <a:latin typeface="Book Antiqua" panose="02040602050305030304" pitchFamily="18" charset="0"/>
            </a:endParaRPr>
          </a:p>
          <a:p>
            <a:pPr algn="l"/>
            <a:r>
              <a:rPr lang="en-US" sz="2000" b="1" dirty="0">
                <a:latin typeface="Book Antiqua" panose="02040602050305030304" pitchFamily="18" charset="0"/>
              </a:rPr>
              <a:t>Submittable Discover Tab: </a:t>
            </a:r>
            <a:r>
              <a:rPr lang="en-US" sz="2000" dirty="0">
                <a:latin typeface="Book Antiqua" panose="02040602050305030304" pitchFamily="18" charset="0"/>
                <a:hlinkClick r:id="rId8"/>
              </a:rPr>
              <a:t>https://manager.submittable.com/opportunities/discover</a:t>
            </a:r>
            <a:r>
              <a:rPr lang="en-US" sz="2000" dirty="0">
                <a:latin typeface="Book Antiqua" panose="02040602050305030304" pitchFamily="18" charset="0"/>
              </a:rPr>
              <a:t>  </a:t>
            </a:r>
          </a:p>
          <a:p>
            <a:pPr algn="l"/>
            <a:r>
              <a:rPr lang="en-US" sz="2000" b="1" dirty="0">
                <a:latin typeface="Book Antiqua" panose="02040602050305030304" pitchFamily="18" charset="0"/>
              </a:rPr>
              <a:t>Make a Living Writing </a:t>
            </a:r>
            <a:r>
              <a:rPr lang="en-US" sz="2000" dirty="0">
                <a:latin typeface="Book Antiqua" panose="02040602050305030304" pitchFamily="18" charset="0"/>
                <a:hlinkClick r:id="rId11"/>
              </a:rPr>
              <a:t>https://makealivingwriting.com/where-to-sell-short-stories/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</a:p>
          <a:p>
            <a:pPr algn="l"/>
            <a:r>
              <a:rPr lang="en-US" sz="2000" b="1" dirty="0">
                <a:latin typeface="Book Antiqua" panose="02040602050305030304" pitchFamily="18" charset="0"/>
              </a:rPr>
              <a:t>The Write Life </a:t>
            </a:r>
            <a:r>
              <a:rPr lang="en-US" sz="2000" dirty="0">
                <a:latin typeface="Book Antiqua" panose="02040602050305030304" pitchFamily="18" charset="0"/>
                <a:hlinkClick r:id="rId12"/>
              </a:rPr>
              <a:t>https://thewritelife.com/where-to-submit-short-stories/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</a:p>
          <a:p>
            <a:pPr algn="l"/>
            <a:r>
              <a:rPr lang="en-US" sz="2000" b="1" dirty="0" err="1">
                <a:latin typeface="Book Antiqua" panose="02040602050305030304" pitchFamily="18" charset="0"/>
              </a:rPr>
              <a:t>Reedsy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  <a:hlinkClick r:id="rId13"/>
              </a:rPr>
              <a:t>https://blog.reedsy.com/where-to-submit-short-stories/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</a:p>
          <a:p>
            <a:pPr algn="l"/>
            <a:r>
              <a:rPr lang="en-US" sz="2000" b="1" dirty="0">
                <a:latin typeface="Book Antiqua" panose="02040602050305030304" pitchFamily="18" charset="0"/>
              </a:rPr>
              <a:t>Freelance Articles List</a:t>
            </a:r>
            <a:r>
              <a:rPr lang="en-US" sz="2000" dirty="0">
                <a:latin typeface="Book Antiqua" panose="02040602050305030304" pitchFamily="18" charset="0"/>
              </a:rPr>
              <a:t>: </a:t>
            </a:r>
            <a:r>
              <a:rPr lang="en-US" sz="2000" dirty="0">
                <a:latin typeface="Book Antiqua" panose="02040602050305030304" pitchFamily="18" charset="0"/>
                <a:hlinkClick r:id="rId14"/>
              </a:rPr>
              <a:t>https://harpoonapp.com/blog/post/magazines-that-accept-freelance-articles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</a:p>
          <a:p>
            <a:pPr algn="l"/>
            <a:r>
              <a:rPr lang="en-US" sz="2000" dirty="0">
                <a:latin typeface="Book Antiqua" panose="02040602050305030304" pitchFamily="18" charset="0"/>
                <a:hlinkClick r:id="rId15"/>
              </a:rPr>
              <a:t>Writers’ Market Novel and Short Story Market</a:t>
            </a:r>
            <a:r>
              <a:rPr lang="en-US" sz="2000" dirty="0">
                <a:latin typeface="Book Antiqua" panose="02040602050305030304" pitchFamily="18" charset="0"/>
              </a:rPr>
              <a:t> on Amazon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AE031-4649-477A-9EFC-442577133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8558" y="674306"/>
            <a:ext cx="3445898" cy="536016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  <a:latin typeface="Book Antiqua" panose="02040602050305030304" pitchFamily="18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533083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2062</TotalTime>
  <Words>685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Book Antiqua</vt:lpstr>
      <vt:lpstr>Calibri</vt:lpstr>
      <vt:lpstr>Calibri Light</vt:lpstr>
      <vt:lpstr>Times New Roman</vt:lpstr>
      <vt:lpstr>Office Theme</vt:lpstr>
      <vt:lpstr>Success with Short Fiction:</vt:lpstr>
      <vt:lpstr>Short Stories</vt:lpstr>
      <vt:lpstr>PowerPoint Presentation</vt:lpstr>
      <vt:lpstr>Submissions</vt:lpstr>
      <vt:lpstr>Diving into Magazines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in Short Fiction:</dc:title>
  <dc:creator>Suzanne Mattaboni</dc:creator>
  <cp:lastModifiedBy>Suzanne Mattaboni</cp:lastModifiedBy>
  <cp:revision>73</cp:revision>
  <dcterms:created xsi:type="dcterms:W3CDTF">2021-04-27T05:29:03Z</dcterms:created>
  <dcterms:modified xsi:type="dcterms:W3CDTF">2025-03-12T05:36:00Z</dcterms:modified>
</cp:coreProperties>
</file>